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  <p:sldMasterId id="2147483673" r:id="rId2"/>
  </p:sldMasterIdLst>
  <p:notesMasterIdLst>
    <p:notesMasterId r:id="rId16"/>
  </p:notesMasterIdLst>
  <p:sldIdLst>
    <p:sldId id="344" r:id="rId3"/>
    <p:sldId id="263" r:id="rId4"/>
    <p:sldId id="330" r:id="rId5"/>
    <p:sldId id="278" r:id="rId6"/>
    <p:sldId id="279" r:id="rId7"/>
    <p:sldId id="326" r:id="rId8"/>
    <p:sldId id="327" r:id="rId9"/>
    <p:sldId id="329" r:id="rId10"/>
    <p:sldId id="363" r:id="rId11"/>
    <p:sldId id="340" r:id="rId12"/>
    <p:sldId id="364" r:id="rId13"/>
    <p:sldId id="362" r:id="rId14"/>
    <p:sldId id="357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555" autoAdjust="0"/>
    <p:restoredTop sz="86507" autoAdjust="0"/>
  </p:normalViewPr>
  <p:slideViewPr>
    <p:cSldViewPr snapToGrid="0" snapToObjects="1">
      <p:cViewPr varScale="1">
        <p:scale>
          <a:sx n="45" d="100"/>
          <a:sy n="45" d="100"/>
        </p:scale>
        <p:origin x="1300" y="40"/>
      </p:cViewPr>
      <p:guideLst>
        <p:guide orient="horz" pos="2160"/>
        <p:guide pos="2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01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E1B357-B424-974D-8D73-79C9C5659526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4F20C5-EE06-EE4C-9A27-73B2BF1CA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8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76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24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130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2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B6A14-4045-4147-933B-FD474FA512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52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00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00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76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76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76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20C5-EE06-EE4C-9A27-73B2BF1CAD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7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700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Rectangle 2"/>
          <p:cNvSpPr/>
          <p:nvPr userDrawn="1"/>
        </p:nvSpPr>
        <p:spPr>
          <a:xfrm>
            <a:off x="340659" y="1308847"/>
            <a:ext cx="6544235" cy="1066800"/>
          </a:xfrm>
          <a:prstGeom prst="rect">
            <a:avLst/>
          </a:prstGeom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8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1846"/>
            <a:ext cx="4038600" cy="3664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1846"/>
            <a:ext cx="4038600" cy="3664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3"/>
          <p:cNvSpPr>
            <a:spLocks noGrp="1"/>
          </p:cNvSpPr>
          <p:nvPr>
            <p:ph type="title"/>
          </p:nvPr>
        </p:nvSpPr>
        <p:spPr>
          <a:xfrm>
            <a:off x="457200" y="1416751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00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993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lemedicin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00143-PPTTemp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241283B-D330-47AE-81E1-DA3C565A900A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5FE894-704E-498E-8D5B-A6887483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2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7000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CAD085-E8A6-8845-BD4E-CB4CCA059F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FF6DA9-008F-8B48-92A6-B652298478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07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645"/>
            <a:ext cx="8229600" cy="39769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457200" y="1399699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9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186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6" r:id="rId8"/>
    <p:sldLayoutId id="2147483687" r:id="rId9"/>
    <p:sldLayoutId id="2147483688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Verdan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9231"/>
            <a:ext cx="8229600" cy="3976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457200" y="1246285"/>
            <a:ext cx="8229600" cy="902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83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78" r:id="rId4"/>
    <p:sldLayoutId id="2147483689" r:id="rId5"/>
    <p:sldLayoutId id="2147483690" r:id="rId6"/>
    <p:sldLayoutId id="2147483691" r:id="rId7"/>
    <p:sldLayoutId id="2147483694" r:id="rId8"/>
    <p:sldLayoutId id="2147483696" r:id="rId9"/>
    <p:sldLayoutId id="2147483698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tx2"/>
          </a:solidFill>
          <a:latin typeface="Verdan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Verdan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Verdan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Verdan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hyperlink" Target="https://www.google.com/url?sa=i&amp;rct=j&amp;q=&amp;esrc=s&amp;source=images&amp;cd=&amp;ved=2ahUKEwjNndXirtzfAhUyT98KHWxMB_EQjRx6BAgBEAU&amp;url=https://www.globalmed.com/telemedicine-stations/&amp;psig=AOvVaw1kktTcQ4hAqYySurYMHhV8&amp;ust=154697351869509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4558131" y="3957194"/>
            <a:ext cx="4295775" cy="13541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i="1" dirty="0" smtClean="0">
                <a:solidFill>
                  <a:schemeClr val="bg1"/>
                </a:solidFill>
              </a:rPr>
              <a:t>Karen S. Rheuban MD</a:t>
            </a:r>
          </a:p>
          <a:p>
            <a:pPr marL="0" indent="0" algn="ctr">
              <a:buNone/>
            </a:pPr>
            <a:r>
              <a:rPr lang="en-US" sz="2600" i="1" dirty="0" smtClean="0">
                <a:solidFill>
                  <a:schemeClr val="bg1"/>
                </a:solidFill>
              </a:rPr>
              <a:t>UVA </a:t>
            </a:r>
            <a:r>
              <a:rPr lang="en-US" sz="2600" i="1" dirty="0">
                <a:solidFill>
                  <a:schemeClr val="bg1"/>
                </a:solidFill>
              </a:rPr>
              <a:t>Center for </a:t>
            </a:r>
            <a:r>
              <a:rPr lang="en-US" sz="2600" i="1" dirty="0" smtClean="0">
                <a:solidFill>
                  <a:schemeClr val="bg1"/>
                </a:solidFill>
              </a:rPr>
              <a:t>Telehealth</a:t>
            </a:r>
          </a:p>
          <a:p>
            <a:pPr marL="0" indent="0" algn="ctr">
              <a:buNone/>
            </a:pPr>
            <a:endParaRPr lang="en-US" sz="2000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2000" i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2000" i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10985" y="2658765"/>
            <a:ext cx="345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420" y="96982"/>
            <a:ext cx="9072081" cy="196603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smtClean="0">
                <a:solidFill>
                  <a:schemeClr val="bg1"/>
                </a:solidFill>
              </a:rPr>
              <a:t>Telehealth 2020</a:t>
            </a:r>
            <a:br>
              <a:rPr lang="en-US" sz="2700" dirty="0" smtClean="0">
                <a:solidFill>
                  <a:schemeClr val="bg1"/>
                </a:solidFill>
              </a:rPr>
            </a:br>
            <a:r>
              <a:rPr lang="en-US" sz="2700" dirty="0" smtClean="0">
                <a:solidFill>
                  <a:schemeClr val="bg1"/>
                </a:solidFill>
              </a:rPr>
              <a:t>Medical Society of Virginia </a:t>
            </a:r>
            <a:br>
              <a:rPr lang="en-US" sz="2700" dirty="0" smtClean="0">
                <a:solidFill>
                  <a:schemeClr val="bg1"/>
                </a:solidFill>
              </a:rPr>
            </a:br>
            <a:r>
              <a:rPr lang="en-US" sz="2700" dirty="0" smtClean="0">
                <a:solidFill>
                  <a:schemeClr val="bg1"/>
                </a:solidFill>
              </a:rPr>
              <a:t/>
            </a:r>
            <a:br>
              <a:rPr lang="en-US" sz="2700" dirty="0" smtClean="0">
                <a:solidFill>
                  <a:schemeClr val="bg1"/>
                </a:solidFill>
              </a:rPr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dirty="0" smtClean="0"/>
              <a:t>Karen S. Rheuban MD</a:t>
            </a:r>
            <a:br>
              <a:rPr lang="en-US" sz="1800" b="1" dirty="0" smtClean="0"/>
            </a:br>
            <a:r>
              <a:rPr lang="en-US" sz="1800" dirty="0" smtClean="0"/>
              <a:t>Professor of Pediatrics</a:t>
            </a:r>
            <a:br>
              <a:rPr lang="en-US" sz="1800" dirty="0" smtClean="0"/>
            </a:br>
            <a:r>
              <a:rPr lang="en-US" sz="1800" dirty="0" smtClean="0"/>
              <a:t>Director, UVA Center for Telehealth</a:t>
            </a:r>
            <a:br>
              <a:rPr lang="en-US" sz="1800" dirty="0" smtClean="0"/>
            </a:br>
            <a:r>
              <a:rPr lang="en-US" sz="1800" dirty="0" smtClean="0"/>
              <a:t>Senior Associate Dean for CME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721" y="1870975"/>
            <a:ext cx="3210528" cy="2066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8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2706" y="1755798"/>
            <a:ext cx="8229600" cy="39769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In-hospital isolation management (</a:t>
            </a:r>
            <a:r>
              <a:rPr lang="en-US" sz="2400" dirty="0" err="1" smtClean="0"/>
              <a:t>iSOCOMS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Reduces need for patient transfer from hospitals, SNFs, LTC</a:t>
            </a:r>
          </a:p>
          <a:p>
            <a:r>
              <a:rPr lang="en-US" sz="2400" dirty="0" smtClean="0"/>
              <a:t>Supports surge management</a:t>
            </a:r>
          </a:p>
          <a:p>
            <a:r>
              <a:rPr lang="en-US" sz="2400" dirty="0" smtClean="0"/>
              <a:t>Supports </a:t>
            </a:r>
            <a:r>
              <a:rPr lang="en-US" sz="2400" dirty="0" smtClean="0"/>
              <a:t>in-home “office visits”</a:t>
            </a:r>
            <a:endParaRPr lang="en-US" sz="2400" dirty="0" smtClean="0"/>
          </a:p>
          <a:p>
            <a:r>
              <a:rPr lang="en-US" sz="2400" dirty="0" smtClean="0"/>
              <a:t>RPM facilitates chronic disease management</a:t>
            </a:r>
          </a:p>
          <a:p>
            <a:r>
              <a:rPr lang="en-US" sz="2400" dirty="0" err="1" smtClean="0"/>
              <a:t>eConsults</a:t>
            </a:r>
            <a:r>
              <a:rPr lang="en-US" sz="2400" dirty="0" smtClean="0"/>
              <a:t> reduces need for patient visits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50" y="270146"/>
            <a:ext cx="8229600" cy="90294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Role of Telemedicine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in COVID 19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3936" y="1327172"/>
            <a:ext cx="8229600" cy="3976932"/>
          </a:xfrm>
        </p:spPr>
        <p:txBody>
          <a:bodyPr>
            <a:noAutofit/>
          </a:bodyPr>
          <a:lstStyle/>
          <a:p>
            <a:r>
              <a:rPr lang="en-US" sz="2400" dirty="0" smtClean="0"/>
              <a:t>Applicable services:</a:t>
            </a:r>
          </a:p>
          <a:p>
            <a:pPr lvl="1"/>
            <a:r>
              <a:rPr lang="en-US" dirty="0" smtClean="0"/>
              <a:t>Replace in clinic services with </a:t>
            </a:r>
            <a:r>
              <a:rPr lang="en-US" dirty="0" smtClean="0"/>
              <a:t>connections</a:t>
            </a:r>
            <a:r>
              <a:rPr lang="en-US" dirty="0" smtClean="0"/>
              <a:t> </a:t>
            </a:r>
            <a:r>
              <a:rPr lang="en-US" dirty="0" smtClean="0"/>
              <a:t>to the home</a:t>
            </a:r>
          </a:p>
          <a:p>
            <a:pPr lvl="2"/>
            <a:r>
              <a:rPr lang="en-US" sz="2400" dirty="0" smtClean="0"/>
              <a:t>Telephone visits</a:t>
            </a:r>
          </a:p>
          <a:p>
            <a:pPr lvl="2"/>
            <a:r>
              <a:rPr lang="en-US" sz="2400" dirty="0" smtClean="0"/>
              <a:t>Video-based visits</a:t>
            </a:r>
          </a:p>
          <a:p>
            <a:pPr lvl="3"/>
            <a:r>
              <a:rPr lang="en-US" sz="2400" dirty="0" smtClean="0"/>
              <a:t>As appropriate enabled by remote examination tools</a:t>
            </a:r>
          </a:p>
          <a:p>
            <a:pPr lvl="1"/>
            <a:r>
              <a:rPr lang="en-US" dirty="0" smtClean="0"/>
              <a:t>Urgent care visit models to reduce ED visits </a:t>
            </a:r>
            <a:endParaRPr lang="en-US" dirty="0"/>
          </a:p>
          <a:p>
            <a:pPr lvl="1"/>
            <a:r>
              <a:rPr lang="en-US" dirty="0" smtClean="0"/>
              <a:t>Remote patient monitoring to better manage high risk patients</a:t>
            </a:r>
          </a:p>
          <a:p>
            <a:pPr lvl="1"/>
            <a:r>
              <a:rPr lang="en-US" dirty="0" smtClean="0"/>
              <a:t>In hospital video based isolation support</a:t>
            </a:r>
          </a:p>
          <a:p>
            <a:pPr lvl="1"/>
            <a:r>
              <a:rPr lang="en-US" dirty="0" smtClean="0"/>
              <a:t>Hospital to hospital consultations and triage</a:t>
            </a:r>
          </a:p>
          <a:p>
            <a:pPr lvl="1"/>
            <a:r>
              <a:rPr lang="en-US" dirty="0" err="1" smtClean="0"/>
              <a:t>eConsults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50" y="270146"/>
            <a:ext cx="8229600" cy="90294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 Role of Telemedicine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in COVID 19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2706" y="1284311"/>
            <a:ext cx="8229600" cy="3976932"/>
          </a:xfrm>
        </p:spPr>
        <p:txBody>
          <a:bodyPr>
            <a:noAutofit/>
          </a:bodyPr>
          <a:lstStyle/>
          <a:p>
            <a:r>
              <a:rPr lang="en-US" sz="2400" dirty="0" smtClean="0"/>
              <a:t>Medicare:</a:t>
            </a:r>
          </a:p>
          <a:p>
            <a:pPr lvl="1"/>
            <a:r>
              <a:rPr lang="en-US" dirty="0" smtClean="0"/>
              <a:t>Eliminated originating site restrictions during emergency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llows synchronous visits to the home</a:t>
            </a:r>
          </a:p>
          <a:p>
            <a:pPr lvl="1"/>
            <a:r>
              <a:rPr lang="en-US" dirty="0" smtClean="0"/>
              <a:t>Rural requirement eliminated </a:t>
            </a:r>
          </a:p>
          <a:p>
            <a:pPr lvl="1"/>
            <a:r>
              <a:rPr lang="en-US" dirty="0" smtClean="0"/>
              <a:t>Statement on licensure provisions</a:t>
            </a:r>
          </a:p>
          <a:p>
            <a:r>
              <a:rPr lang="en-US" sz="2400" dirty="0" smtClean="0"/>
              <a:t>Gave authority to Medicaid to expand coverage.</a:t>
            </a:r>
          </a:p>
          <a:p>
            <a:pPr lvl="1"/>
            <a:r>
              <a:rPr lang="en-US" dirty="0" smtClean="0"/>
              <a:t>DMAS Policy memo 3/19/20</a:t>
            </a:r>
          </a:p>
          <a:p>
            <a:r>
              <a:rPr lang="en-US" sz="2400" dirty="0" smtClean="0"/>
              <a:t>Federal government did not WAIVE HIPAA but OCR relaxed enforcement authority during emergency</a:t>
            </a:r>
          </a:p>
          <a:p>
            <a:pPr lvl="1"/>
            <a:r>
              <a:rPr lang="en-US" dirty="0" smtClean="0"/>
              <a:t>DHP memo to all Virginia licensees</a:t>
            </a:r>
          </a:p>
          <a:p>
            <a:r>
              <a:rPr lang="en-US" sz="2400" dirty="0" smtClean="0"/>
              <a:t>FDA guidance on unapproved devices for RPM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0146"/>
            <a:ext cx="8229600" cy="90294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Policy changes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COVID 19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10985" y="2658765"/>
            <a:ext cx="3454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3001" y="923560"/>
            <a:ext cx="9072081" cy="196603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bg1"/>
                </a:solidFill>
              </a:rPr>
              <a:t>Questions?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VDH/VHHA telemedicine subcommittee</a:t>
            </a:r>
            <a:br>
              <a:rPr lang="en-US" dirty="0" smtClean="0"/>
            </a:br>
            <a:r>
              <a:rPr lang="en-US" dirty="0" smtClean="0"/>
              <a:t>Virginia Telehealth Network</a:t>
            </a:r>
            <a:br>
              <a:rPr lang="en-US" dirty="0" smtClean="0"/>
            </a:br>
            <a:r>
              <a:rPr lang="en-US" dirty="0" smtClean="0"/>
              <a:t>MATRC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777" y="3591528"/>
            <a:ext cx="3210528" cy="2066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8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397444"/>
            <a:ext cx="8229600" cy="69580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Telemedicine/Telehealth</a:t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Modalities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73100" y="2446021"/>
            <a:ext cx="8064500" cy="3489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="" xmlns:a16="http://schemas.microsoft.com/office/drawing/2014/main" id="{39D79DDE-623B-8E4B-AE1D-90B017017B49}"/>
              </a:ext>
            </a:extLst>
          </p:cNvPr>
          <p:cNvSpPr txBox="1">
            <a:spLocks/>
          </p:cNvSpPr>
          <p:nvPr/>
        </p:nvSpPr>
        <p:spPr>
          <a:xfrm>
            <a:off x="958609" y="1364225"/>
            <a:ext cx="7778991" cy="39419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/>
              <a:t>The delivery of patient </a:t>
            </a:r>
            <a:r>
              <a:rPr lang="en-US" sz="2400" dirty="0" smtClean="0"/>
              <a:t>care supported </a:t>
            </a:r>
            <a:r>
              <a:rPr lang="en-US" sz="2400" dirty="0"/>
              <a:t>by telecommunications technologies, including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400" dirty="0" smtClean="0"/>
              <a:t>Synchronous services</a:t>
            </a:r>
          </a:p>
          <a:p>
            <a:pPr lvl="1"/>
            <a:r>
              <a:rPr lang="en-US" dirty="0" smtClean="0"/>
              <a:t>Live, </a:t>
            </a:r>
            <a:r>
              <a:rPr lang="en-US" dirty="0"/>
              <a:t>interactive </a:t>
            </a:r>
            <a:r>
              <a:rPr lang="en-US" dirty="0" smtClean="0"/>
              <a:t>virtual patient encounters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rovider to provider consultations </a:t>
            </a:r>
            <a:endParaRPr lang="en-US" dirty="0"/>
          </a:p>
          <a:p>
            <a:r>
              <a:rPr lang="en-US" sz="2400" dirty="0" smtClean="0"/>
              <a:t>Asynchronous services </a:t>
            </a:r>
          </a:p>
          <a:p>
            <a:pPr lvl="1"/>
            <a:r>
              <a:rPr lang="en-US" dirty="0" smtClean="0"/>
              <a:t>Store and forward telemedicine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emote </a:t>
            </a:r>
            <a:r>
              <a:rPr lang="en-US" dirty="0"/>
              <a:t>patient </a:t>
            </a:r>
            <a:r>
              <a:rPr lang="en-US" dirty="0" smtClean="0"/>
              <a:t>monitoring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Consults</a:t>
            </a:r>
            <a:endParaRPr lang="en-US" dirty="0"/>
          </a:p>
          <a:p>
            <a:pPr marL="0" indent="0">
              <a:buFont typeface="Arial"/>
              <a:buNone/>
            </a:pPr>
            <a:endParaRPr lang="en-US" sz="2400" dirty="0"/>
          </a:p>
          <a:p>
            <a:pPr marL="0" indent="0" algn="ctr">
              <a:buFont typeface="Arial"/>
              <a:buNone/>
            </a:pPr>
            <a:r>
              <a:rPr lang="en-US" sz="2400" dirty="0" smtClean="0"/>
              <a:t>Telehealth </a:t>
            </a:r>
            <a:r>
              <a:rPr lang="en-US" sz="2400" dirty="0"/>
              <a:t>is not a specialty in and of </a:t>
            </a:r>
            <a:r>
              <a:rPr lang="en-US" sz="2400" dirty="0" smtClean="0"/>
              <a:t>itself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0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62759"/>
            <a:ext cx="8899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Benefits of Telehealth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180920" y="1580712"/>
            <a:ext cx="5036160" cy="4790042"/>
            <a:chOff x="3415080" y="1385134"/>
            <a:chExt cx="5036160" cy="4790042"/>
          </a:xfrm>
        </p:grpSpPr>
        <p:grpSp>
          <p:nvGrpSpPr>
            <p:cNvPr id="20" name="Group 19"/>
            <p:cNvGrpSpPr/>
            <p:nvPr/>
          </p:nvGrpSpPr>
          <p:grpSpPr>
            <a:xfrm>
              <a:off x="3422040" y="1385134"/>
              <a:ext cx="5022240" cy="1277273"/>
              <a:chOff x="3535110" y="1713796"/>
              <a:chExt cx="5022240" cy="1277273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3535110" y="1713796"/>
                <a:ext cx="1371600" cy="1143000"/>
              </a:xfrm>
              <a:prstGeom prst="rect">
                <a:avLst/>
              </a:prstGeom>
              <a:solidFill>
                <a:srgbClr val="1F497D"/>
              </a:solidFill>
              <a:ln w="9525">
                <a:solidFill>
                  <a:srgbClr val="14335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1400" b="1" spc="-50" dirty="0" smtClean="0"/>
                  <a:t>PATIENTS</a:t>
                </a:r>
                <a:endParaRPr lang="en-US" sz="1400" b="1" spc="-50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899750" y="1713796"/>
                <a:ext cx="3657600" cy="1277273"/>
              </a:xfrm>
              <a:prstGeom prst="rect">
                <a:avLst/>
              </a:prstGeom>
              <a:ln>
                <a:solidFill>
                  <a:srgbClr val="1F497D"/>
                </a:solidFill>
              </a:ln>
            </p:spPr>
            <p:txBody>
              <a:bodyPr wrap="square" lIns="182880" tIns="91440" bIns="91440" anchor="ctr">
                <a:spAutoFit/>
              </a:bodyPr>
              <a:lstStyle/>
              <a:p>
                <a:pPr marL="285750" lvl="1" indent="-285750">
                  <a:spcBef>
                    <a:spcPts val="0"/>
                  </a:spcBef>
                  <a:spcAft>
                    <a:spcPts val="600"/>
                  </a:spcAft>
                  <a:buFont typeface="Wingdings" charset="2"/>
                  <a:buChar char="§"/>
                  <a:defRPr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Improve access to specialty care</a:t>
                </a:r>
              </a:p>
              <a:p>
                <a:pPr marL="285750" lvl="1" indent="-285750">
                  <a:spcBef>
                    <a:spcPts val="0"/>
                  </a:spcBef>
                  <a:spcAft>
                    <a:spcPts val="600"/>
                  </a:spcAft>
                  <a:buFont typeface="Wingdings" charset="2"/>
                  <a:buChar char="§"/>
                  <a:defRPr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Reduce unnecessary travel</a:t>
                </a:r>
              </a:p>
              <a:p>
                <a:pPr marL="285750" lvl="1" indent="-285750">
                  <a:spcBef>
                    <a:spcPts val="0"/>
                  </a:spcBef>
                  <a:spcAft>
                    <a:spcPts val="600"/>
                  </a:spcAft>
                  <a:buFont typeface="Wingdings" charset="2"/>
                  <a:buChar char="§"/>
                  <a:defRPr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Meet consumer demand</a:t>
                </a:r>
              </a:p>
              <a:p>
                <a:pPr marL="285750" lvl="1" indent="-285750">
                  <a:spcBef>
                    <a:spcPts val="0"/>
                  </a:spcBef>
                  <a:spcAft>
                    <a:spcPts val="600"/>
                  </a:spcAft>
                  <a:buFont typeface="Wingdings" charset="2"/>
                  <a:buChar char="§"/>
                  <a:defRPr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Facilitate improved </a:t>
                </a:r>
                <a:r>
                  <a:rPr lang="en-US" sz="1400" dirty="0">
                    <a:solidFill>
                      <a:srgbClr val="003482"/>
                    </a:solidFill>
                  </a:rPr>
                  <a:t>o</a:t>
                </a:r>
                <a:r>
                  <a:rPr lang="en-US" sz="1400" dirty="0" smtClean="0">
                    <a:solidFill>
                      <a:srgbClr val="003482"/>
                    </a:solidFill>
                  </a:rPr>
                  <a:t>utcomes</a:t>
                </a:r>
                <a:endParaRPr lang="en-US" sz="1400" dirty="0">
                  <a:solidFill>
                    <a:srgbClr val="003482"/>
                  </a:solidFill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415080" y="3819761"/>
              <a:ext cx="5029200" cy="1143000"/>
              <a:chOff x="3529680" y="4202668"/>
              <a:chExt cx="5029200" cy="11430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3529680" y="4202668"/>
                <a:ext cx="1371600" cy="1143000"/>
              </a:xfrm>
              <a:prstGeom prst="rect">
                <a:avLst/>
              </a:prstGeom>
              <a:solidFill>
                <a:srgbClr val="6C8338"/>
              </a:solidFill>
              <a:ln w="9525">
                <a:solidFill>
                  <a:srgbClr val="6C833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1400" b="1" spc="-50" dirty="0" smtClean="0"/>
                  <a:t>HOSPITAL SYSTEMS</a:t>
                </a:r>
                <a:endParaRPr lang="en-US" sz="1400" b="1" spc="-5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901280" y="4204781"/>
                <a:ext cx="3657600" cy="1138773"/>
              </a:xfrm>
              <a:prstGeom prst="rect">
                <a:avLst/>
              </a:prstGeom>
              <a:ln>
                <a:solidFill>
                  <a:srgbClr val="6C8338"/>
                </a:solidFill>
              </a:ln>
            </p:spPr>
            <p:txBody>
              <a:bodyPr wrap="square" lIns="182880" tIns="91440" bIns="91440" anchor="ctr">
                <a:spAutoFit/>
              </a:bodyPr>
              <a:lstStyle/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Grow strategic partnerships</a:t>
                </a:r>
                <a:endParaRPr lang="en-US" sz="1400" dirty="0">
                  <a:solidFill>
                    <a:srgbClr val="003482"/>
                  </a:solidFill>
                </a:endParaRPr>
              </a:p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Improve transfer coordination</a:t>
                </a:r>
              </a:p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Fill gaps in specialty coverage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415080" y="5032176"/>
              <a:ext cx="5029200" cy="1143000"/>
              <a:chOff x="3520155" y="5576533"/>
              <a:chExt cx="5029200" cy="11430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520155" y="5576533"/>
                <a:ext cx="1371600" cy="1143000"/>
              </a:xfrm>
              <a:prstGeom prst="rect">
                <a:avLst/>
              </a:prstGeom>
              <a:solidFill>
                <a:srgbClr val="813050"/>
              </a:solidFill>
              <a:ln w="9525">
                <a:solidFill>
                  <a:srgbClr val="813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1400" b="1" spc="-50" dirty="0" smtClean="0"/>
                  <a:t>COMMUNITIES</a:t>
                </a:r>
                <a:endParaRPr lang="en-US" sz="1400" b="1" spc="-5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891755" y="5580760"/>
                <a:ext cx="3657600" cy="1138773"/>
              </a:xfrm>
              <a:prstGeom prst="rect">
                <a:avLst/>
              </a:prstGeom>
              <a:ln>
                <a:solidFill>
                  <a:srgbClr val="813050"/>
                </a:solidFill>
              </a:ln>
            </p:spPr>
            <p:txBody>
              <a:bodyPr wrap="square" lIns="182880" tIns="91440" rIns="91440" bIns="91440" anchor="ctr">
                <a:spAutoFit/>
              </a:bodyPr>
              <a:lstStyle/>
              <a:p>
                <a:pPr marL="285750" lvl="1" indent="-285750"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rgbClr val="003482"/>
                    </a:solidFill>
                  </a:rPr>
                  <a:t>Improve </a:t>
                </a:r>
                <a:r>
                  <a:rPr lang="en-US" sz="1400" dirty="0" smtClean="0">
                    <a:solidFill>
                      <a:srgbClr val="003482"/>
                    </a:solidFill>
                  </a:rPr>
                  <a:t>population health</a:t>
                </a:r>
                <a:endParaRPr lang="en-US" sz="1400" dirty="0">
                  <a:solidFill>
                    <a:srgbClr val="003482"/>
                  </a:solidFill>
                </a:endParaRPr>
              </a:p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Support healthcare </a:t>
                </a:r>
                <a:r>
                  <a:rPr lang="en-US" sz="1400" dirty="0">
                    <a:solidFill>
                      <a:srgbClr val="003482"/>
                    </a:solidFill>
                  </a:rPr>
                  <a:t>f</a:t>
                </a:r>
                <a:r>
                  <a:rPr lang="en-US" sz="1400" dirty="0" smtClean="0">
                    <a:solidFill>
                      <a:srgbClr val="003482"/>
                    </a:solidFill>
                  </a:rPr>
                  <a:t>acilities</a:t>
                </a:r>
              </a:p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Mitigate workforce shortages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415080" y="2601775"/>
              <a:ext cx="5036160" cy="1143001"/>
              <a:chOff x="3559039" y="3106829"/>
              <a:chExt cx="5036160" cy="1143001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4937599" y="3106829"/>
                <a:ext cx="3657600" cy="1138773"/>
              </a:xfrm>
              <a:prstGeom prst="rect">
                <a:avLst/>
              </a:prstGeom>
              <a:ln>
                <a:solidFill>
                  <a:srgbClr val="3D87AA"/>
                </a:solidFill>
              </a:ln>
            </p:spPr>
            <p:txBody>
              <a:bodyPr wrap="square" lIns="182880" tIns="91440" bIns="91440" anchor="ctr">
                <a:spAutoFit/>
              </a:bodyPr>
              <a:lstStyle/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Expand reach of providers</a:t>
                </a:r>
                <a:endParaRPr lang="en-US" sz="1400" dirty="0">
                  <a:solidFill>
                    <a:srgbClr val="003482"/>
                  </a:solidFill>
                </a:endParaRPr>
              </a:p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Increase workforce expertise and </a:t>
                </a:r>
                <a:r>
                  <a:rPr lang="en-US" sz="1400" dirty="0">
                    <a:solidFill>
                      <a:srgbClr val="003482"/>
                    </a:solidFill>
                  </a:rPr>
                  <a:t>c</a:t>
                </a:r>
                <a:r>
                  <a:rPr lang="en-US" sz="1400" dirty="0" smtClean="0">
                    <a:solidFill>
                      <a:srgbClr val="003482"/>
                    </a:solidFill>
                  </a:rPr>
                  <a:t>apacity </a:t>
                </a:r>
              </a:p>
              <a:p>
                <a:pPr marL="285750" lvl="1" indent="-285750">
                  <a:spcAft>
                    <a:spcPts val="1200"/>
                  </a:spcAft>
                  <a:buFont typeface="Wingdings" charset="2"/>
                  <a:buChar char="§"/>
                </a:pPr>
                <a:r>
                  <a:rPr lang="en-US" sz="1400" dirty="0" smtClean="0">
                    <a:solidFill>
                      <a:srgbClr val="003482"/>
                    </a:solidFill>
                  </a:rPr>
                  <a:t>Facilitate better  continuity of care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559039" y="3106830"/>
                <a:ext cx="1371600" cy="1143000"/>
              </a:xfrm>
              <a:prstGeom prst="rect">
                <a:avLst/>
              </a:prstGeom>
              <a:solidFill>
                <a:srgbClr val="3D87AA"/>
              </a:solidFill>
              <a:ln w="9525">
                <a:solidFill>
                  <a:srgbClr val="3D87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1400" b="1" spc="-50" dirty="0" smtClean="0"/>
                  <a:t>HEALTH PROFESSIONALS</a:t>
                </a:r>
                <a:endParaRPr lang="en-US" sz="1400" b="1" spc="-5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472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7091" y="1657461"/>
            <a:ext cx="8229600" cy="397693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system (including academic) classical hub and spoke models, many also extending to the home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Veterans Health Administration 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Telemedicine services companies 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Specialty care, Remote patient monitoring 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Retail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pharmacy clinics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Workplace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 based clinics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Aging in place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ECHO models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 to consumer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 systems,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payer developed,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ndependent subscription services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99574"/>
            <a:ext cx="8229600" cy="59420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Models</a:t>
            </a:r>
            <a:r>
              <a:rPr lang="en-US" sz="2400" b="1" dirty="0" smtClean="0"/>
              <a:t> 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218" y="3228027"/>
            <a:ext cx="1734015" cy="129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2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960" y="3960252"/>
            <a:ext cx="2252976" cy="15849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8" name="Rectangle 7"/>
          <p:cNvSpPr/>
          <p:nvPr/>
        </p:nvSpPr>
        <p:spPr>
          <a:xfrm>
            <a:off x="2029117" y="357231"/>
            <a:ext cx="68103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HIPAA </a:t>
            </a:r>
            <a:r>
              <a:rPr lang="en-US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compliant*, interoperable</a:t>
            </a:r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FDA approved technologies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9759" y="1584003"/>
            <a:ext cx="1866316" cy="1400702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883" y="1515252"/>
            <a:ext cx="1828800" cy="159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https://evisit.com/wp-content/uploads/2018/04/Group-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645" y="1524455"/>
            <a:ext cx="3309355" cy="191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remote examination device telemedicine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39" y="3484726"/>
            <a:ext cx="1779588" cy="2515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117" y="3960252"/>
            <a:ext cx="4026291" cy="20396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93688" y="6136657"/>
            <a:ext cx="5595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Emergency suspension  of OCR enforcement authority </a:t>
            </a:r>
          </a:p>
          <a:p>
            <a:r>
              <a:rPr lang="en-US" dirty="0" smtClean="0"/>
              <a:t>      for use of non-HIPAA complaint communications tools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7175" y="1325659"/>
            <a:ext cx="8686800" cy="397693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SzPct val="55000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Virginia Medicaid program coverage since 2003 </a:t>
            </a:r>
          </a:p>
          <a:p>
            <a:pPr lvl="1">
              <a:spcBef>
                <a:spcPts val="600"/>
              </a:spcBef>
              <a:buSzPct val="55000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19,2020 Provider memorandum expanding services to the home</a:t>
            </a: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Telemedicine commercial plan payment parity legislation in 2010</a:t>
            </a: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Mental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health/substance abuse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models through CSBs, through Medicaid and through VMAP 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 Board of Medicine guidance document </a:t>
            </a:r>
          </a:p>
          <a:p>
            <a:pPr marL="342900" lvl="1" indent="-342900">
              <a:spcBef>
                <a:spcPts val="600"/>
              </a:spcBef>
              <a:buSzPct val="55000"/>
              <a:buFont typeface="Arial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VDH partnerships 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Correctional telemedicine</a:t>
            </a: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Tobacco Indemnification and Revitalization Commission grants</a:t>
            </a: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 Broadband planning and grant program (VATI)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547" y="226219"/>
            <a:ext cx="8229600" cy="90294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Public Policy </a:t>
            </a:r>
            <a:r>
              <a:rPr lang="en-US" sz="2400" b="1" dirty="0">
                <a:solidFill>
                  <a:schemeClr val="bg1"/>
                </a:solidFill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</a:rPr>
              <a:t>mperatives </a:t>
            </a:r>
            <a:r>
              <a:rPr lang="en-US" sz="2400" b="1" dirty="0">
                <a:solidFill>
                  <a:schemeClr val="bg1"/>
                </a:solidFill>
              </a:rPr>
              <a:t/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State synergies and opportunities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38018"/>
            <a:ext cx="8991600" cy="397693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and Human Services (HHS)</a:t>
            </a:r>
          </a:p>
          <a:p>
            <a:pPr lvl="1">
              <a:spcBef>
                <a:spcPts val="600"/>
              </a:spcBef>
              <a:buSzPct val="55000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CMS payment for Medicare beneficiaries</a:t>
            </a:r>
          </a:p>
          <a:p>
            <a:pPr lvl="2">
              <a:spcBef>
                <a:spcPts val="600"/>
              </a:spcBef>
              <a:buSzPct val="55000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FFS had been limited to rural patient origination sites for E&amp;M visits</a:t>
            </a:r>
          </a:p>
          <a:p>
            <a:pPr lvl="2">
              <a:spcBef>
                <a:spcPts val="600"/>
              </a:spcBef>
              <a:buSzPct val="55000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 PFS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>
              <a:spcBef>
                <a:spcPts val="600"/>
              </a:spcBef>
              <a:buSzPct val="55000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Innovation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center programs</a:t>
            </a:r>
          </a:p>
          <a:p>
            <a:pPr lvl="2">
              <a:spcBef>
                <a:spcPts val="600"/>
              </a:spcBef>
              <a:buSzPct val="55000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 based models (ACO)</a:t>
            </a:r>
          </a:p>
          <a:p>
            <a:pPr lvl="1">
              <a:spcBef>
                <a:spcPts val="600"/>
              </a:spcBef>
              <a:buSzPct val="55000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CDC, SAMHSA, NIH, FDA, AHRQ</a:t>
            </a: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Drug Enforcement Administration</a:t>
            </a:r>
          </a:p>
          <a:p>
            <a:pPr lvl="1">
              <a:spcBef>
                <a:spcPts val="600"/>
              </a:spcBef>
              <a:buSzPct val="55000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Clarifying memo on prescribing</a:t>
            </a:r>
          </a:p>
          <a:p>
            <a:pPr>
              <a:spcBef>
                <a:spcPts val="600"/>
              </a:spcBef>
              <a:buSzPct val="550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Federal Communications Commission (FCC/USAC)</a:t>
            </a:r>
          </a:p>
          <a:p>
            <a:pPr lvl="1">
              <a:spcBef>
                <a:spcPts val="600"/>
              </a:spcBef>
              <a:buSzPct val="55000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Connected Care Pilot Program NPRM</a:t>
            </a:r>
          </a:p>
          <a:p>
            <a:pPr lvl="1">
              <a:spcBef>
                <a:spcPts val="600"/>
              </a:spcBef>
              <a:buSzPct val="55000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Rural Healthcare Support Mechanism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600"/>
              </a:spcBef>
              <a:buSzPct val="55000"/>
              <a:buNone/>
            </a:pP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buSzPct val="55000"/>
            </a:pPr>
            <a:endParaRPr 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600"/>
              </a:spcBef>
              <a:buSzPct val="55000"/>
            </a:pP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600"/>
              </a:spcBef>
              <a:buSzPct val="55000"/>
            </a:pP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97644"/>
            <a:ext cx="8229600" cy="90294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Public Policy </a:t>
            </a:r>
            <a:r>
              <a:rPr lang="en-US" sz="2400" b="1" dirty="0">
                <a:solidFill>
                  <a:schemeClr val="bg1"/>
                </a:solidFill>
              </a:rPr>
              <a:t>I</a:t>
            </a:r>
            <a:r>
              <a:rPr lang="en-US" sz="2400" b="1" dirty="0" smtClean="0">
                <a:solidFill>
                  <a:schemeClr val="bg1"/>
                </a:solidFill>
              </a:rPr>
              <a:t>mperatives 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Federal engagement and opportunities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C:\Users\ksr5g\Desktop\telemedcar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293" y="2758518"/>
            <a:ext cx="977047" cy="225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39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0109" y="164229"/>
            <a:ext cx="8229600" cy="902946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Connected care transformations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Growing number of CPT codes!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68927"/>
            <a:ext cx="8229600" cy="3976932"/>
          </a:xfrm>
        </p:spPr>
        <p:txBody>
          <a:bodyPr>
            <a:noAutofit/>
          </a:bodyPr>
          <a:lstStyle/>
          <a:p>
            <a:pPr marL="151131" indent="0" defTabSz="914400">
              <a:spcBef>
                <a:spcPts val="600"/>
              </a:spcBef>
              <a:buClr>
                <a:srgbClr val="000000"/>
              </a:buClr>
              <a:buSzPts val="2380"/>
              <a:buNone/>
            </a:pP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2019 Medicare Physician Fee Schedule (updated 2020)</a:t>
            </a:r>
          </a:p>
          <a:p>
            <a:pPr marL="494031" defTabSz="914400">
              <a:spcBef>
                <a:spcPts val="600"/>
              </a:spcBef>
              <a:buClr>
                <a:srgbClr val="000000"/>
              </a:buClr>
              <a:buSzPts val="2380"/>
            </a:pPr>
            <a:r>
              <a:rPr lang="en-US" sz="24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V</a:t>
            </a: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irtual check ins</a:t>
            </a:r>
          </a:p>
          <a:p>
            <a:pPr marL="494031" defTabSz="914400">
              <a:spcBef>
                <a:spcPts val="600"/>
              </a:spcBef>
              <a:buClr>
                <a:srgbClr val="000000"/>
              </a:buClr>
              <a:buSzPts val="2380"/>
            </a:pP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Remote patient monitoring codes</a:t>
            </a:r>
          </a:p>
          <a:p>
            <a:pPr marL="494031" defTabSz="914400">
              <a:spcBef>
                <a:spcPts val="600"/>
              </a:spcBef>
              <a:buClr>
                <a:srgbClr val="000000"/>
              </a:buClr>
              <a:buSzPts val="2380"/>
            </a:pPr>
            <a:r>
              <a:rPr lang="en-US" sz="2400" kern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eConsults</a:t>
            </a: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</a:p>
          <a:p>
            <a:pPr marL="494031" defTabSz="914400">
              <a:spcBef>
                <a:spcPts val="600"/>
              </a:spcBef>
              <a:buClr>
                <a:srgbClr val="000000"/>
              </a:buClr>
              <a:buSzPts val="2380"/>
            </a:pP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Coverage for 2/3 visits for home dialysis in the home</a:t>
            </a:r>
          </a:p>
          <a:p>
            <a:pPr marL="494031" defTabSz="914400">
              <a:spcBef>
                <a:spcPts val="600"/>
              </a:spcBef>
              <a:buClr>
                <a:srgbClr val="000000"/>
              </a:buClr>
              <a:buSzPts val="2380"/>
            </a:pP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Eliminated originating site restrictions for </a:t>
            </a:r>
            <a:r>
              <a:rPr lang="en-US" sz="2400" kern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telestroke</a:t>
            </a:r>
            <a:endParaRPr lang="en-US" sz="2400" kern="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marL="151131" indent="0" defTabSz="914400">
              <a:spcBef>
                <a:spcPts val="600"/>
              </a:spcBef>
              <a:buClr>
                <a:srgbClr val="000000"/>
              </a:buClr>
              <a:buSzPts val="2380"/>
              <a:buNone/>
            </a:pPr>
            <a:endParaRPr lang="en-US" sz="2400" kern="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marL="151131" indent="0" defTabSz="914400">
              <a:spcBef>
                <a:spcPts val="600"/>
              </a:spcBef>
              <a:buClr>
                <a:srgbClr val="000000"/>
              </a:buClr>
              <a:buSzPts val="2380"/>
              <a:buNone/>
            </a:pP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Support Act: Coverage for SUD services in the home</a:t>
            </a:r>
          </a:p>
          <a:p>
            <a:pPr marL="494031" defTabSz="914400">
              <a:spcBef>
                <a:spcPts val="1000"/>
              </a:spcBef>
              <a:buClr>
                <a:srgbClr val="000000"/>
              </a:buClr>
              <a:buSzPts val="2380"/>
            </a:pPr>
            <a:endParaRPr lang="en-US" sz="2400" kern="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marL="151131" indent="0" defTabSz="914400">
              <a:spcBef>
                <a:spcPts val="1000"/>
              </a:spcBef>
              <a:buClr>
                <a:srgbClr val="000000"/>
              </a:buClr>
              <a:buSzPts val="2380"/>
              <a:buNone/>
            </a:pPr>
            <a:r>
              <a:rPr lang="en-US" sz="2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</a:p>
          <a:p>
            <a:pPr marL="571500" indent="-420369" defTabSz="914400">
              <a:spcBef>
                <a:spcPts val="1000"/>
              </a:spcBef>
              <a:buClr>
                <a:srgbClr val="000000"/>
              </a:buClr>
              <a:buSzPts val="2380"/>
            </a:pPr>
            <a:endParaRPr lang="en-US" sz="2400" kern="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marL="571500" lvl="0" indent="-420369" defTabSz="914400">
              <a:spcBef>
                <a:spcPts val="1000"/>
              </a:spcBef>
              <a:buClr>
                <a:srgbClr val="000000"/>
              </a:buClr>
              <a:buSzPts val="2380"/>
              <a:buNone/>
            </a:pPr>
            <a:r>
              <a:rPr lang="en-US" sz="24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	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6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11343" y="1784373"/>
            <a:ext cx="8229600" cy="3976932"/>
          </a:xfrm>
        </p:spPr>
        <p:txBody>
          <a:bodyPr>
            <a:normAutofit/>
          </a:bodyPr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Improve access to care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educe patient exposure </a:t>
            </a:r>
          </a:p>
          <a:p>
            <a:pPr lvl="1"/>
            <a:r>
              <a:rPr lang="en-US" dirty="0" smtClean="0"/>
              <a:t>Reduce need for hospital transfer</a:t>
            </a:r>
          </a:p>
          <a:p>
            <a:pPr lvl="1"/>
            <a:r>
              <a:rPr lang="en-US" dirty="0" smtClean="0"/>
              <a:t>Reduce exposure of the healthcare workforce</a:t>
            </a:r>
          </a:p>
          <a:p>
            <a:pPr lvl="1"/>
            <a:r>
              <a:rPr lang="en-US" dirty="0" smtClean="0"/>
              <a:t>Reduce the need for PPE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50" y="270146"/>
            <a:ext cx="8229600" cy="902946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Role of Telemedicine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in COVID 19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04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VA General Cover B">
  <a:themeElements>
    <a:clrScheme name="Custom 5">
      <a:dk1>
        <a:srgbClr val="0F3B62"/>
      </a:dk1>
      <a:lt1>
        <a:sysClr val="window" lastClr="FFFFFF"/>
      </a:lt1>
      <a:dk2>
        <a:srgbClr val="1F497D"/>
      </a:dk2>
      <a:lt2>
        <a:srgbClr val="FFFFFE"/>
      </a:lt2>
      <a:accent1>
        <a:srgbClr val="306C99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UVA General inside A -2">
  <a:themeElements>
    <a:clrScheme name="Custom 6">
      <a:dk1>
        <a:srgbClr val="0F3B62"/>
      </a:dk1>
      <a:lt1>
        <a:sysClr val="window" lastClr="FFFFFF"/>
      </a:lt1>
      <a:dk2>
        <a:srgbClr val="1F497D"/>
      </a:dk2>
      <a:lt2>
        <a:srgbClr val="FFFFFE"/>
      </a:lt2>
      <a:accent1>
        <a:srgbClr val="306C99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17774</TotalTime>
  <Words>568</Words>
  <Application>Microsoft Office PowerPoint</Application>
  <PresentationFormat>On-screen Show (4:3)</PresentationFormat>
  <Paragraphs>136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UVA General Cover B</vt:lpstr>
      <vt:lpstr>UVA General inside A -2</vt:lpstr>
      <vt:lpstr>           Telehealth 2020 Medical Society of Virginia           Karen S. Rheuban MD Professor of Pediatrics Director, UVA Center for Telehealth Senior Associate Dean for CME  </vt:lpstr>
      <vt:lpstr>Telemedicine/Telehealth Modalities</vt:lpstr>
      <vt:lpstr>PowerPoint Presentation</vt:lpstr>
      <vt:lpstr>Models </vt:lpstr>
      <vt:lpstr>PowerPoint Presentation</vt:lpstr>
      <vt:lpstr>Public Policy Imperatives  State synergies and opportunities</vt:lpstr>
      <vt:lpstr>Public Policy Imperatives  Federal engagement and opportunities</vt:lpstr>
      <vt:lpstr>Connected care transformations Growing number of CPT codes!</vt:lpstr>
      <vt:lpstr> Role of Telemedicine  in COVID 19</vt:lpstr>
      <vt:lpstr>Role of Telemedicine in COVID 19</vt:lpstr>
      <vt:lpstr> Role of Telemedicine  in COVID 19</vt:lpstr>
      <vt:lpstr>Policy changes  COVID 19</vt:lpstr>
      <vt:lpstr>        Questions?   VDH/VHHA telemedicine subcommittee Virginia Telehealth Network MATRC       </vt:lpstr>
    </vt:vector>
  </TitlesOfParts>
  <Company>Circle120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Therese Vincent</dc:creator>
  <cp:lastModifiedBy>Rheuban, Karen S *HS</cp:lastModifiedBy>
  <cp:revision>443</cp:revision>
  <cp:lastPrinted>2015-10-14T13:15:11Z</cp:lastPrinted>
  <dcterms:created xsi:type="dcterms:W3CDTF">2014-04-01T13:51:14Z</dcterms:created>
  <dcterms:modified xsi:type="dcterms:W3CDTF">2020-03-26T17:30:02Z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3801673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D6.0.5</vt:lpwstr>
  </property>
</Properties>
</file>