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1"/>
  </p:sldMasterIdLst>
  <p:notesMasterIdLst>
    <p:notesMasterId r:id="rId8"/>
  </p:notesMasterIdLst>
  <p:handoutMasterIdLst>
    <p:handoutMasterId r:id="rId9"/>
  </p:handoutMasterIdLst>
  <p:sldIdLst>
    <p:sldId id="278" r:id="rId2"/>
    <p:sldId id="347" r:id="rId3"/>
    <p:sldId id="350" r:id="rId4"/>
    <p:sldId id="356" r:id="rId5"/>
    <p:sldId id="357" r:id="rId6"/>
    <p:sldId id="346" r:id="rId7"/>
  </p:sldIdLst>
  <p:sldSz cx="9144000" cy="5143500" type="screen16x9"/>
  <p:notesSz cx="7023100" cy="9309100"/>
  <p:embeddedFontLst>
    <p:embeddedFont>
      <p:font typeface="Calibri" panose="020F0502020204030204" pitchFamily="34" charset="0"/>
      <p:regular r:id="rId10"/>
      <p:bold r:id="rId11"/>
      <p:italic r:id="rId12"/>
      <p:boldItalic r:id="rId13"/>
    </p:embeddedFont>
    <p:embeddedFont>
      <p:font typeface="Concourse C4" panose="020B0604020202020204" charset="0"/>
      <p:regular r:id="rId14"/>
    </p:embeddedFont>
    <p:embeddedFont>
      <p:font typeface="Equity Caps" panose="020B0604020202020204" charset="0"/>
      <p:regular r:id="rId15"/>
      <p:bold r:id="rId16"/>
    </p:embeddedFont>
    <p:embeddedFont>
      <p:font typeface="Equity Text" panose="020B060402020202020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1"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4660"/>
  </p:normalViewPr>
  <p:slideViewPr>
    <p:cSldViewPr snapToGrid="0">
      <p:cViewPr varScale="1">
        <p:scale>
          <a:sx n="91" d="100"/>
          <a:sy n="91" d="100"/>
        </p:scale>
        <p:origin x="1110"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8F0FC18-D6E4-432E-9DCE-0D6B712C375C}" type="datetimeFigureOut">
              <a:rPr lang="en-US" smtClean="0"/>
              <a:t>4/16/2020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6133925-479D-40C4-B808-DCE3C496215D}" type="slidenum">
              <a:rPr lang="en-US" smtClean="0"/>
              <a:t>‹#›</a:t>
            </a:fld>
            <a:endParaRPr lang="en-US"/>
          </a:p>
        </p:txBody>
      </p:sp>
    </p:spTree>
    <p:extLst>
      <p:ext uri="{BB962C8B-B14F-4D97-AF65-F5344CB8AC3E}">
        <p14:creationId xmlns:p14="http://schemas.microsoft.com/office/powerpoint/2010/main" val="392592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E2E496-1728-4C16-A351-E1360263AA7E}" type="datetimeFigureOut">
              <a:rPr lang="en-US" smtClean="0"/>
              <a:t>4/16/2020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4570CD1-04A0-4CF2-B760-E73EE2232CDA}" type="slidenum">
              <a:rPr lang="en-US" smtClean="0"/>
              <a:t>‹#›</a:t>
            </a:fld>
            <a:endParaRPr lang="en-US"/>
          </a:p>
        </p:txBody>
      </p:sp>
    </p:spTree>
    <p:extLst>
      <p:ext uri="{BB962C8B-B14F-4D97-AF65-F5344CB8AC3E}">
        <p14:creationId xmlns:p14="http://schemas.microsoft.com/office/powerpoint/2010/main" val="234890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70CD1-04A0-4CF2-B760-E73EE2232CDA}" type="slidenum">
              <a:rPr lang="en-US" smtClean="0"/>
              <a:t>1</a:t>
            </a:fld>
            <a:endParaRPr lang="en-US"/>
          </a:p>
        </p:txBody>
      </p:sp>
    </p:spTree>
    <p:extLst>
      <p:ext uri="{BB962C8B-B14F-4D97-AF65-F5344CB8AC3E}">
        <p14:creationId xmlns:p14="http://schemas.microsoft.com/office/powerpoint/2010/main" val="302568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70CD1-04A0-4CF2-B760-E73EE2232CDA}" type="slidenum">
              <a:rPr lang="en-US" smtClean="0"/>
              <a:t>2</a:t>
            </a:fld>
            <a:endParaRPr lang="en-US"/>
          </a:p>
        </p:txBody>
      </p:sp>
    </p:spTree>
    <p:extLst>
      <p:ext uri="{BB962C8B-B14F-4D97-AF65-F5344CB8AC3E}">
        <p14:creationId xmlns:p14="http://schemas.microsoft.com/office/powerpoint/2010/main" val="67646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34474-787B-4F89-A53E-030AE292E579}" type="slidenum">
              <a:rPr lang="en-US" smtClean="0"/>
              <a:t>3</a:t>
            </a:fld>
            <a:endParaRPr lang="en-US"/>
          </a:p>
        </p:txBody>
      </p:sp>
    </p:spTree>
    <p:extLst>
      <p:ext uri="{BB962C8B-B14F-4D97-AF65-F5344CB8AC3E}">
        <p14:creationId xmlns:p14="http://schemas.microsoft.com/office/powerpoint/2010/main" val="252848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34474-787B-4F89-A53E-030AE292E579}" type="slidenum">
              <a:rPr lang="en-US" smtClean="0"/>
              <a:t>4</a:t>
            </a:fld>
            <a:endParaRPr lang="en-US"/>
          </a:p>
        </p:txBody>
      </p:sp>
    </p:spTree>
    <p:extLst>
      <p:ext uri="{BB962C8B-B14F-4D97-AF65-F5344CB8AC3E}">
        <p14:creationId xmlns:p14="http://schemas.microsoft.com/office/powerpoint/2010/main" val="87766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34474-787B-4F89-A53E-030AE292E579}" type="slidenum">
              <a:rPr lang="en-US" smtClean="0"/>
              <a:t>5</a:t>
            </a:fld>
            <a:endParaRPr lang="en-US"/>
          </a:p>
        </p:txBody>
      </p:sp>
    </p:spTree>
    <p:extLst>
      <p:ext uri="{BB962C8B-B14F-4D97-AF65-F5344CB8AC3E}">
        <p14:creationId xmlns:p14="http://schemas.microsoft.com/office/powerpoint/2010/main" val="216302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70CD1-04A0-4CF2-B760-E73EE2232CDA}" type="slidenum">
              <a:rPr lang="en-US" smtClean="0"/>
              <a:t>6</a:t>
            </a:fld>
            <a:endParaRPr lang="en-US"/>
          </a:p>
        </p:txBody>
      </p:sp>
    </p:spTree>
    <p:extLst>
      <p:ext uri="{BB962C8B-B14F-4D97-AF65-F5344CB8AC3E}">
        <p14:creationId xmlns:p14="http://schemas.microsoft.com/office/powerpoint/2010/main" val="2204846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3201422"/>
            <a:ext cx="9144000" cy="71830"/>
          </a:xfrm>
          <a:prstGeom prst="rect">
            <a:avLst/>
          </a:prstGeom>
          <a:solidFill>
            <a:srgbClr val="FBE90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Rectangle 7"/>
          <p:cNvSpPr/>
          <p:nvPr/>
        </p:nvSpPr>
        <p:spPr>
          <a:xfrm>
            <a:off x="0" y="3273252"/>
            <a:ext cx="9144000" cy="18702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Rectangle 8"/>
          <p:cNvSpPr/>
          <p:nvPr/>
        </p:nvSpPr>
        <p:spPr>
          <a:xfrm>
            <a:off x="0" y="1"/>
            <a:ext cx="9144000" cy="3195071"/>
          </a:xfrm>
          <a:prstGeom prst="rect">
            <a:avLst/>
          </a:prstGeom>
          <a:gradFill flip="none" rotWithShape="1">
            <a:gsLst>
              <a:gs pos="0">
                <a:schemeClr val="tx2"/>
              </a:gs>
              <a:gs pos="100000">
                <a:schemeClr val="accent1">
                  <a:lumMod val="96000"/>
                  <a:lumOff val="4000"/>
                </a:schemeClr>
              </a:gs>
            </a:gsLst>
            <a:lin ang="5400000" scaled="1"/>
            <a:tileRect/>
          </a:gradFill>
          <a:ln>
            <a:noFill/>
          </a:ln>
          <a:effectLst>
            <a:outerShdw blurRad="63500" dist="508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0" name="Picture 4" descr="C:\Users\kjp29994\Desktop\seal_white_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4762" y="350698"/>
            <a:ext cx="1514477" cy="151447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789745" y="2545773"/>
            <a:ext cx="7564582" cy="1164334"/>
          </a:xfrm>
          <a:prstGeom prst="rect">
            <a:avLst/>
          </a:prstGeom>
          <a:solidFill>
            <a:schemeClr val="bg1"/>
          </a:solidFill>
          <a:ln w="47625" cmpd="sng">
            <a:solidFill>
              <a:schemeClr val="bg2">
                <a:lumMod val="90000"/>
              </a:schemeClr>
            </a:solidFill>
            <a:prstDash val="solid"/>
            <a:miter lim="800000"/>
          </a:ln>
          <a:effectLst>
            <a:outerShdw blurRad="127000" dist="12700" dir="5400000" algn="t" rotWithShape="0">
              <a:prstClr val="black">
                <a:alpha val="11000"/>
              </a:prstClr>
            </a:outerShdw>
          </a:effectLst>
        </p:spPr>
        <p:txBody>
          <a:bodyPr vert="horz" lIns="68580" tIns="0" rIns="68580"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600"/>
              </a:lnSpc>
            </a:pPr>
            <a:endParaRPr lang="en-US" sz="3600" dirty="0">
              <a:solidFill>
                <a:schemeClr val="tx2"/>
              </a:solidFill>
              <a:latin typeface="Equity Caps" pitchFamily="2" charset="0"/>
            </a:endParaRPr>
          </a:p>
        </p:txBody>
      </p:sp>
      <p:sp>
        <p:nvSpPr>
          <p:cNvPr id="12" name="Subtitle 6"/>
          <p:cNvSpPr txBox="1">
            <a:spLocks/>
          </p:cNvSpPr>
          <p:nvPr/>
        </p:nvSpPr>
        <p:spPr>
          <a:xfrm>
            <a:off x="1657350" y="1938288"/>
            <a:ext cx="5829300" cy="263596"/>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500" dirty="0">
                <a:solidFill>
                  <a:srgbClr val="FFFF99"/>
                </a:solidFill>
                <a:latin typeface="Concourse C4" pitchFamily="2" charset="0"/>
              </a:rPr>
              <a:t>office of the governor of the commonwealth of virginia</a:t>
            </a:r>
          </a:p>
        </p:txBody>
      </p:sp>
      <p:sp>
        <p:nvSpPr>
          <p:cNvPr id="15" name="Title 1"/>
          <p:cNvSpPr>
            <a:spLocks noGrp="1"/>
          </p:cNvSpPr>
          <p:nvPr>
            <p:ph type="title" hasCustomPrompt="1"/>
          </p:nvPr>
        </p:nvSpPr>
        <p:spPr>
          <a:xfrm>
            <a:off x="1418542" y="2637712"/>
            <a:ext cx="6306988" cy="916372"/>
          </a:xfrm>
          <a:prstGeom prst="rect">
            <a:avLst/>
          </a:prstGeom>
        </p:spPr>
        <p:txBody>
          <a:bodyPr lIns="68580" tIns="34290" rIns="68580" bIns="34290"/>
          <a:lstStyle>
            <a:lvl1pPr algn="ct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4430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24792"/>
            <a:ext cx="7886700" cy="644236"/>
          </a:xfrm>
          <a:prstGeom prst="rect">
            <a:avLst/>
          </a:prstGeom>
        </p:spPr>
        <p:txBody>
          <a:bodyPr lIns="68580" tIns="34290" rIns="68580" bIns="34290"/>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628650" y="1704109"/>
            <a:ext cx="7886700" cy="2928613"/>
          </a:xfrm>
          <a:prstGeom prst="rect">
            <a:avLst/>
          </a:prstGeom>
        </p:spPr>
        <p:txBody>
          <a:bodyPr lIns="68580" tIns="34290" rIns="68580" bIns="3429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914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704109"/>
            <a:ext cx="3886200" cy="2928614"/>
          </a:xfrm>
          <a:prstGeom prst="rect">
            <a:avLst/>
          </a:prstGeom>
        </p:spPr>
        <p:txBody>
          <a:bodyPr lIns="68580" tIns="34290" rIns="68580" bIns="3429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704109"/>
            <a:ext cx="3886200" cy="2928614"/>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533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445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571500" y="4800600"/>
            <a:ext cx="8572500" cy="393191"/>
            <a:chOff x="5105766" y="6339236"/>
            <a:chExt cx="11430000" cy="524254"/>
          </a:xfrm>
        </p:grpSpPr>
        <p:grpSp>
          <p:nvGrpSpPr>
            <p:cNvPr id="10" name="Group 9"/>
            <p:cNvGrpSpPr/>
            <p:nvPr/>
          </p:nvGrpSpPr>
          <p:grpSpPr>
            <a:xfrm>
              <a:off x="5105766" y="6339236"/>
              <a:ext cx="11430000" cy="524254"/>
              <a:chOff x="5875793" y="6244121"/>
              <a:chExt cx="11430000" cy="524254"/>
            </a:xfrm>
          </p:grpSpPr>
          <p:sp>
            <p:nvSpPr>
              <p:cNvPr id="12" name="Rectangle 12"/>
              <p:cNvSpPr/>
              <p:nvPr/>
            </p:nvSpPr>
            <p:spPr>
              <a:xfrm rot="1718961">
                <a:off x="5893483" y="6470522"/>
                <a:ext cx="877443" cy="297853"/>
              </a:xfrm>
              <a:custGeom>
                <a:avLst/>
                <a:gdLst>
                  <a:gd name="connsiteX0" fmla="*/ 0 w 1303529"/>
                  <a:gd name="connsiteY0" fmla="*/ 0 h 297853"/>
                  <a:gd name="connsiteX1" fmla="*/ 1303529 w 1303529"/>
                  <a:gd name="connsiteY1" fmla="*/ 0 h 297853"/>
                  <a:gd name="connsiteX2" fmla="*/ 1303529 w 1303529"/>
                  <a:gd name="connsiteY2" fmla="*/ 297853 h 297853"/>
                  <a:gd name="connsiteX3" fmla="*/ 0 w 1303529"/>
                  <a:gd name="connsiteY3" fmla="*/ 297853 h 297853"/>
                  <a:gd name="connsiteX4" fmla="*/ 0 w 1303529"/>
                  <a:gd name="connsiteY4" fmla="*/ 0 h 297853"/>
                  <a:gd name="connsiteX0" fmla="*/ 0 w 1303529"/>
                  <a:gd name="connsiteY0" fmla="*/ 0 h 297853"/>
                  <a:gd name="connsiteX1" fmla="*/ 1303529 w 1303529"/>
                  <a:gd name="connsiteY1" fmla="*/ 0 h 297853"/>
                  <a:gd name="connsiteX2" fmla="*/ 750181 w 1303529"/>
                  <a:gd name="connsiteY2" fmla="*/ 291011 h 297853"/>
                  <a:gd name="connsiteX3" fmla="*/ 0 w 1303529"/>
                  <a:gd name="connsiteY3" fmla="*/ 297853 h 297853"/>
                  <a:gd name="connsiteX4" fmla="*/ 0 w 1303529"/>
                  <a:gd name="connsiteY4" fmla="*/ 0 h 297853"/>
                  <a:gd name="connsiteX0" fmla="*/ 0 w 1058817"/>
                  <a:gd name="connsiteY0" fmla="*/ 175459 h 473312"/>
                  <a:gd name="connsiteX1" fmla="*/ 1058817 w 1058817"/>
                  <a:gd name="connsiteY1" fmla="*/ 0 h 473312"/>
                  <a:gd name="connsiteX2" fmla="*/ 750181 w 1058817"/>
                  <a:gd name="connsiteY2" fmla="*/ 466470 h 473312"/>
                  <a:gd name="connsiteX3" fmla="*/ 0 w 1058817"/>
                  <a:gd name="connsiteY3" fmla="*/ 473312 h 473312"/>
                  <a:gd name="connsiteX4" fmla="*/ 0 w 1058817"/>
                  <a:gd name="connsiteY4" fmla="*/ 175459 h 473312"/>
                  <a:gd name="connsiteX0" fmla="*/ 0 w 1262623"/>
                  <a:gd name="connsiteY0" fmla="*/ 12000 h 309853"/>
                  <a:gd name="connsiteX1" fmla="*/ 1262623 w 1262623"/>
                  <a:gd name="connsiteY1" fmla="*/ 0 h 309853"/>
                  <a:gd name="connsiteX2" fmla="*/ 750181 w 1262623"/>
                  <a:gd name="connsiteY2" fmla="*/ 303011 h 309853"/>
                  <a:gd name="connsiteX3" fmla="*/ 0 w 1262623"/>
                  <a:gd name="connsiteY3" fmla="*/ 309853 h 309853"/>
                  <a:gd name="connsiteX4" fmla="*/ 0 w 1262623"/>
                  <a:gd name="connsiteY4" fmla="*/ 12000 h 309853"/>
                  <a:gd name="connsiteX0" fmla="*/ 0 w 1262623"/>
                  <a:gd name="connsiteY0" fmla="*/ 12000 h 309853"/>
                  <a:gd name="connsiteX1" fmla="*/ 1262623 w 1262623"/>
                  <a:gd name="connsiteY1" fmla="*/ 0 h 309853"/>
                  <a:gd name="connsiteX2" fmla="*/ 696455 w 1262623"/>
                  <a:gd name="connsiteY2" fmla="*/ 309463 h 309853"/>
                  <a:gd name="connsiteX3" fmla="*/ 0 w 1262623"/>
                  <a:gd name="connsiteY3" fmla="*/ 309853 h 309853"/>
                  <a:gd name="connsiteX4" fmla="*/ 0 w 1262623"/>
                  <a:gd name="connsiteY4" fmla="*/ 12000 h 309853"/>
                  <a:gd name="connsiteX0" fmla="*/ 0 w 1219349"/>
                  <a:gd name="connsiteY0" fmla="*/ 0 h 297853"/>
                  <a:gd name="connsiteX1" fmla="*/ 1219349 w 1219349"/>
                  <a:gd name="connsiteY1" fmla="*/ 34542 h 297853"/>
                  <a:gd name="connsiteX2" fmla="*/ 696455 w 1219349"/>
                  <a:gd name="connsiteY2" fmla="*/ 297463 h 297853"/>
                  <a:gd name="connsiteX3" fmla="*/ 0 w 1219349"/>
                  <a:gd name="connsiteY3" fmla="*/ 297853 h 297853"/>
                  <a:gd name="connsiteX4" fmla="*/ 0 w 1219349"/>
                  <a:gd name="connsiteY4" fmla="*/ 0 h 297853"/>
                  <a:gd name="connsiteX0" fmla="*/ 0 w 1172407"/>
                  <a:gd name="connsiteY0" fmla="*/ 0 h 297853"/>
                  <a:gd name="connsiteX1" fmla="*/ 1172407 w 1172407"/>
                  <a:gd name="connsiteY1" fmla="*/ 33053 h 297853"/>
                  <a:gd name="connsiteX2" fmla="*/ 696455 w 1172407"/>
                  <a:gd name="connsiteY2" fmla="*/ 297463 h 297853"/>
                  <a:gd name="connsiteX3" fmla="*/ 0 w 1172407"/>
                  <a:gd name="connsiteY3" fmla="*/ 297853 h 297853"/>
                  <a:gd name="connsiteX4" fmla="*/ 0 w 1172407"/>
                  <a:gd name="connsiteY4" fmla="*/ 0 h 297853"/>
                  <a:gd name="connsiteX0" fmla="*/ 0 w 1172407"/>
                  <a:gd name="connsiteY0" fmla="*/ 0 h 297853"/>
                  <a:gd name="connsiteX1" fmla="*/ 1172407 w 1172407"/>
                  <a:gd name="connsiteY1" fmla="*/ 33053 h 297853"/>
                  <a:gd name="connsiteX2" fmla="*/ 693225 w 1172407"/>
                  <a:gd name="connsiteY2" fmla="*/ 296515 h 297853"/>
                  <a:gd name="connsiteX3" fmla="*/ 0 w 1172407"/>
                  <a:gd name="connsiteY3" fmla="*/ 297853 h 297853"/>
                  <a:gd name="connsiteX4" fmla="*/ 0 w 1172407"/>
                  <a:gd name="connsiteY4" fmla="*/ 0 h 297853"/>
                  <a:gd name="connsiteX0" fmla="*/ 0 w 832029"/>
                  <a:gd name="connsiteY0" fmla="*/ 0 h 297853"/>
                  <a:gd name="connsiteX1" fmla="*/ 832029 w 832029"/>
                  <a:gd name="connsiteY1" fmla="*/ 20931 h 297853"/>
                  <a:gd name="connsiteX2" fmla="*/ 693225 w 832029"/>
                  <a:gd name="connsiteY2" fmla="*/ 296515 h 297853"/>
                  <a:gd name="connsiteX3" fmla="*/ 0 w 832029"/>
                  <a:gd name="connsiteY3" fmla="*/ 297853 h 297853"/>
                  <a:gd name="connsiteX4" fmla="*/ 0 w 832029"/>
                  <a:gd name="connsiteY4" fmla="*/ 0 h 297853"/>
                  <a:gd name="connsiteX0" fmla="*/ 0 w 832029"/>
                  <a:gd name="connsiteY0" fmla="*/ 0 h 297853"/>
                  <a:gd name="connsiteX1" fmla="*/ 832029 w 832029"/>
                  <a:gd name="connsiteY1" fmla="*/ 20931 h 297853"/>
                  <a:gd name="connsiteX2" fmla="*/ 351146 w 832029"/>
                  <a:gd name="connsiteY2" fmla="*/ 296178 h 297853"/>
                  <a:gd name="connsiteX3" fmla="*/ 0 w 832029"/>
                  <a:gd name="connsiteY3" fmla="*/ 297853 h 297853"/>
                  <a:gd name="connsiteX4" fmla="*/ 0 w 832029"/>
                  <a:gd name="connsiteY4" fmla="*/ 0 h 297853"/>
                  <a:gd name="connsiteX0" fmla="*/ 0 w 863956"/>
                  <a:gd name="connsiteY0" fmla="*/ 0 h 297853"/>
                  <a:gd name="connsiteX1" fmla="*/ 863956 w 863956"/>
                  <a:gd name="connsiteY1" fmla="*/ 19769 h 297853"/>
                  <a:gd name="connsiteX2" fmla="*/ 351146 w 863956"/>
                  <a:gd name="connsiteY2" fmla="*/ 296178 h 297853"/>
                  <a:gd name="connsiteX3" fmla="*/ 0 w 863956"/>
                  <a:gd name="connsiteY3" fmla="*/ 297853 h 297853"/>
                  <a:gd name="connsiteX4" fmla="*/ 0 w 863956"/>
                  <a:gd name="connsiteY4" fmla="*/ 0 h 297853"/>
                  <a:gd name="connsiteX0" fmla="*/ 0 w 866046"/>
                  <a:gd name="connsiteY0" fmla="*/ 0 h 297853"/>
                  <a:gd name="connsiteX1" fmla="*/ 866046 w 866046"/>
                  <a:gd name="connsiteY1" fmla="*/ 18627 h 297853"/>
                  <a:gd name="connsiteX2" fmla="*/ 351146 w 866046"/>
                  <a:gd name="connsiteY2" fmla="*/ 296178 h 297853"/>
                  <a:gd name="connsiteX3" fmla="*/ 0 w 866046"/>
                  <a:gd name="connsiteY3" fmla="*/ 297853 h 297853"/>
                  <a:gd name="connsiteX4" fmla="*/ 0 w 866046"/>
                  <a:gd name="connsiteY4" fmla="*/ 0 h 297853"/>
                  <a:gd name="connsiteX0" fmla="*/ 0 w 877443"/>
                  <a:gd name="connsiteY0" fmla="*/ 0 h 297853"/>
                  <a:gd name="connsiteX1" fmla="*/ 877443 w 877443"/>
                  <a:gd name="connsiteY1" fmla="*/ 9687 h 297853"/>
                  <a:gd name="connsiteX2" fmla="*/ 351146 w 877443"/>
                  <a:gd name="connsiteY2" fmla="*/ 296178 h 297853"/>
                  <a:gd name="connsiteX3" fmla="*/ 0 w 877443"/>
                  <a:gd name="connsiteY3" fmla="*/ 297853 h 297853"/>
                  <a:gd name="connsiteX4" fmla="*/ 0 w 877443"/>
                  <a:gd name="connsiteY4" fmla="*/ 0 h 29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443" h="297853">
                    <a:moveTo>
                      <a:pt x="0" y="0"/>
                    </a:moveTo>
                    <a:lnTo>
                      <a:pt x="877443" y="9687"/>
                    </a:lnTo>
                    <a:lnTo>
                      <a:pt x="351146" y="296178"/>
                    </a:lnTo>
                    <a:lnTo>
                      <a:pt x="0" y="297853"/>
                    </a:lnTo>
                    <a:lnTo>
                      <a:pt x="0" y="0"/>
                    </a:lnTo>
                    <a:close/>
                  </a:path>
                </a:pathLst>
              </a:custGeom>
              <a:gradFill flip="none" rotWithShape="1">
                <a:gsLst>
                  <a:gs pos="0">
                    <a:srgbClr val="FFFF99"/>
                  </a:gs>
                  <a:gs pos="100000">
                    <a:srgbClr val="FBE905"/>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75793" y="6244121"/>
                <a:ext cx="11430000" cy="297853"/>
              </a:xfrm>
              <a:prstGeom prst="rect">
                <a:avLst/>
              </a:prstGeom>
              <a:gradFill flip="none" rotWithShape="1">
                <a:gsLst>
                  <a:gs pos="0">
                    <a:srgbClr val="FFFF99"/>
                  </a:gs>
                  <a:gs pos="100000">
                    <a:srgbClr val="FBE90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ubtitle 6"/>
            <p:cNvSpPr txBox="1">
              <a:spLocks/>
            </p:cNvSpPr>
            <p:nvPr/>
          </p:nvSpPr>
          <p:spPr>
            <a:xfrm>
              <a:off x="5334366" y="6356870"/>
              <a:ext cx="3886200" cy="35146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800" dirty="0"/>
                <a:t>OSHHR Priorities for 2020 Session</a:t>
              </a:r>
              <a:endParaRPr lang="en-US" sz="800" dirty="0">
                <a:solidFill>
                  <a:schemeClr val="bg1">
                    <a:lumMod val="50000"/>
                  </a:schemeClr>
                </a:solidFill>
                <a:latin typeface="Concourse C4" pitchFamily="2" charset="0"/>
              </a:endParaRPr>
            </a:p>
          </p:txBody>
        </p:sp>
      </p:grpSp>
      <p:sp>
        <p:nvSpPr>
          <p:cNvPr id="14" name="Rectangle 13"/>
          <p:cNvSpPr/>
          <p:nvPr/>
        </p:nvSpPr>
        <p:spPr>
          <a:xfrm>
            <a:off x="0" y="521140"/>
            <a:ext cx="9144000" cy="71830"/>
          </a:xfrm>
          <a:prstGeom prst="rect">
            <a:avLst/>
          </a:prstGeom>
          <a:solidFill>
            <a:srgbClr val="FBE90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5" name="Rectangle 14"/>
          <p:cNvSpPr/>
          <p:nvPr/>
        </p:nvSpPr>
        <p:spPr>
          <a:xfrm>
            <a:off x="0" y="0"/>
            <a:ext cx="9144000" cy="514350"/>
          </a:xfrm>
          <a:prstGeom prst="rect">
            <a:avLst/>
          </a:prstGeom>
          <a:gradFill flip="none" rotWithShape="1">
            <a:gsLst>
              <a:gs pos="0">
                <a:schemeClr val="tx2"/>
              </a:gs>
              <a:gs pos="100000">
                <a:schemeClr val="accent1">
                  <a:lumMod val="96000"/>
                  <a:lumOff val="4000"/>
                </a:schemeClr>
              </a:gs>
            </a:gsLst>
            <a:lin ang="5400000" scaled="1"/>
            <a:tileRect/>
          </a:gradFill>
          <a:ln>
            <a:noFill/>
          </a:ln>
          <a:effectLst>
            <a:outerShdw blurRad="63500" dist="25400" dir="5400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6" name="Picture 4" descr="C:\Users\kjp29994\Desktop\seal_white_15.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387" b="59977"/>
          <a:stretch/>
        </p:blipFill>
        <p:spPr bwMode="auto">
          <a:xfrm>
            <a:off x="3575769" y="0"/>
            <a:ext cx="1514477" cy="507492"/>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6"/>
          <p:cNvSpPr txBox="1">
            <a:spLocks/>
          </p:cNvSpPr>
          <p:nvPr/>
        </p:nvSpPr>
        <p:spPr>
          <a:xfrm>
            <a:off x="1940956" y="218979"/>
            <a:ext cx="4800600" cy="263596"/>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sz="1200" dirty="0">
                <a:solidFill>
                  <a:srgbClr val="FFFF99"/>
                </a:solidFill>
                <a:latin typeface="Concourse C4" pitchFamily="2" charset="0"/>
              </a:rPr>
              <a:t>office of the governor of the commonwealth of</a:t>
            </a:r>
            <a:r>
              <a:rPr lang="en-US" sz="1200" baseline="0" dirty="0">
                <a:solidFill>
                  <a:srgbClr val="FFFF99"/>
                </a:solidFill>
                <a:latin typeface="Concourse C4" pitchFamily="2" charset="0"/>
              </a:rPr>
              <a:t> virginia</a:t>
            </a:r>
            <a:endParaRPr lang="en-US" sz="1200" dirty="0">
              <a:solidFill>
                <a:srgbClr val="FFFF99"/>
              </a:solidFill>
              <a:latin typeface="Concourse C4" pitchFamily="2" charset="0"/>
            </a:endParaRPr>
          </a:p>
        </p:txBody>
      </p:sp>
      <p:sp>
        <p:nvSpPr>
          <p:cNvPr id="18" name="TextBox 17"/>
          <p:cNvSpPr txBox="1"/>
          <p:nvPr/>
        </p:nvSpPr>
        <p:spPr>
          <a:xfrm>
            <a:off x="8354291" y="4819134"/>
            <a:ext cx="628650" cy="192360"/>
          </a:xfrm>
          <a:prstGeom prst="rect">
            <a:avLst/>
          </a:prstGeom>
          <a:noFill/>
        </p:spPr>
        <p:txBody>
          <a:bodyPr wrap="square" lIns="68580" tIns="34290" rIns="68580" bIns="34290" rtlCol="0">
            <a:spAutoFit/>
          </a:bodyPr>
          <a:lstStyle/>
          <a:p>
            <a:pPr marL="0" indent="0" algn="r" defTabSz="685800" rtl="0" eaLnBrk="1" latinLnBrk="0" hangingPunct="1">
              <a:spcBef>
                <a:spcPct val="20000"/>
              </a:spcBef>
              <a:buFont typeface="Arial" panose="020B0604020202020204" pitchFamily="34" charset="0"/>
              <a:buNone/>
            </a:pPr>
            <a:r>
              <a:rPr lang="en-US" sz="800" kern="1200" dirty="0">
                <a:solidFill>
                  <a:schemeClr val="bg1">
                    <a:lumMod val="50000"/>
                  </a:schemeClr>
                </a:solidFill>
                <a:latin typeface="Concourse C4" pitchFamily="2" charset="0"/>
                <a:ea typeface="+mn-ea"/>
                <a:cs typeface="+mn-cs"/>
              </a:rPr>
              <a:t>Slide </a:t>
            </a:r>
            <a:fld id="{470C2E41-3BA9-4CDF-BC05-C0C5654A49FC}" type="slidenum">
              <a:rPr lang="en-US" sz="800" kern="1200" smtClean="0">
                <a:solidFill>
                  <a:schemeClr val="bg1">
                    <a:lumMod val="50000"/>
                  </a:schemeClr>
                </a:solidFill>
                <a:latin typeface="Concourse C4" pitchFamily="2" charset="0"/>
                <a:ea typeface="+mn-ea"/>
                <a:cs typeface="+mn-cs"/>
              </a:rPr>
              <a:pPr marL="0" indent="0" algn="r" defTabSz="685800" rtl="0" eaLnBrk="1" latinLnBrk="0" hangingPunct="1">
                <a:spcBef>
                  <a:spcPct val="20000"/>
                </a:spcBef>
                <a:buFont typeface="Arial" panose="020B0604020202020204" pitchFamily="34" charset="0"/>
                <a:buNone/>
              </a:pPr>
              <a:t>‹#›</a:t>
            </a:fld>
            <a:endParaRPr lang="en-US" sz="800" kern="1200" dirty="0">
              <a:solidFill>
                <a:schemeClr val="bg1">
                  <a:lumMod val="50000"/>
                </a:schemeClr>
              </a:solidFill>
              <a:latin typeface="Concourse C4" pitchFamily="2" charset="0"/>
              <a:ea typeface="+mn-ea"/>
              <a:cs typeface="+mn-cs"/>
            </a:endParaRPr>
          </a:p>
        </p:txBody>
      </p:sp>
    </p:spTree>
    <p:extLst>
      <p:ext uri="{BB962C8B-B14F-4D97-AF65-F5344CB8AC3E}">
        <p14:creationId xmlns:p14="http://schemas.microsoft.com/office/powerpoint/2010/main" val="4273405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Equity Caps"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Equity Tex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Equity Tex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Equity Tex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Equity Tex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Equity Tex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isa.gov/sites/default/files/publications/CISA_Guidance_on_the_Essential_Critical_Infrastructure_Workforce_Version_2.0_Updated.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hr.virgini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lvl="0" defTabSz="914400">
              <a:lnSpc>
                <a:spcPct val="100000"/>
              </a:lnSpc>
              <a:spcBef>
                <a:spcPct val="20000"/>
              </a:spcBef>
              <a:defRPr/>
            </a:pPr>
            <a:r>
              <a:rPr lang="en-US" sz="2400" b="1" dirty="0" smtClean="0"/>
              <a:t>Essential healthcare services and providers</a:t>
            </a:r>
            <a:endParaRPr lang="en-US" sz="2400" b="1" dirty="0"/>
          </a:p>
        </p:txBody>
      </p:sp>
      <p:sp>
        <p:nvSpPr>
          <p:cNvPr id="3" name="Subtitle 6"/>
          <p:cNvSpPr txBox="1">
            <a:spLocks/>
          </p:cNvSpPr>
          <p:nvPr/>
        </p:nvSpPr>
        <p:spPr>
          <a:xfrm>
            <a:off x="1418542" y="3914198"/>
            <a:ext cx="6306988" cy="1495916"/>
          </a:xfrm>
          <a:prstGeom prst="rect">
            <a:avLst/>
          </a:prstGeom>
          <a:ln>
            <a:noFill/>
          </a:ln>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200" kern="1200" dirty="0" smtClean="0">
                <a:solidFill>
                  <a:schemeClr val="tx1">
                    <a:lumMod val="65000"/>
                    <a:lumOff val="35000"/>
                  </a:schemeClr>
                </a:solidFill>
                <a:latin typeface="Concourse C4" pitchFamily="2" charset="0"/>
                <a:ea typeface="+mn-ea"/>
                <a:cs typeface="Arial" panose="020B0604020202020204" pitchFamily="34" charset="0"/>
              </a:rPr>
              <a:t>Deputy Secretary </a:t>
            </a:r>
            <a:r>
              <a:rPr lang="en-US" sz="1200" kern="1200" dirty="0">
                <a:solidFill>
                  <a:schemeClr val="tx1">
                    <a:lumMod val="65000"/>
                    <a:lumOff val="35000"/>
                  </a:schemeClr>
                </a:solidFill>
                <a:latin typeface="Concourse C4" pitchFamily="2" charset="0"/>
                <a:ea typeface="+mn-ea"/>
                <a:cs typeface="Arial" panose="020B0604020202020204" pitchFamily="34" charset="0"/>
              </a:rPr>
              <a:t>of Health and human resources </a:t>
            </a:r>
          </a:p>
          <a:p>
            <a:r>
              <a:rPr lang="en-US" sz="1200" dirty="0" smtClean="0">
                <a:solidFill>
                  <a:schemeClr val="tx1">
                    <a:lumMod val="65000"/>
                    <a:lumOff val="35000"/>
                  </a:schemeClr>
                </a:solidFill>
                <a:latin typeface="Concourse C4" pitchFamily="2" charset="0"/>
                <a:cs typeface="Arial" panose="020B0604020202020204" pitchFamily="34" charset="0"/>
              </a:rPr>
              <a:t>Vanessa Walker Harris</a:t>
            </a:r>
            <a:r>
              <a:rPr lang="en-US" sz="1200" kern="1200" dirty="0" smtClean="0">
                <a:solidFill>
                  <a:schemeClr val="tx1">
                    <a:lumMod val="65000"/>
                    <a:lumOff val="35000"/>
                  </a:schemeClr>
                </a:solidFill>
                <a:latin typeface="Concourse C4" pitchFamily="2" charset="0"/>
                <a:ea typeface="+mn-ea"/>
                <a:cs typeface="Arial" panose="020B0604020202020204" pitchFamily="34" charset="0"/>
              </a:rPr>
              <a:t>, </a:t>
            </a:r>
            <a:r>
              <a:rPr lang="en-US" sz="1200" kern="1200" dirty="0">
                <a:solidFill>
                  <a:schemeClr val="tx1">
                    <a:lumMod val="65000"/>
                    <a:lumOff val="35000"/>
                  </a:schemeClr>
                </a:solidFill>
                <a:latin typeface="Concourse C4" pitchFamily="2" charset="0"/>
                <a:ea typeface="+mn-ea"/>
                <a:cs typeface="Arial" panose="020B0604020202020204" pitchFamily="34" charset="0"/>
              </a:rPr>
              <a:t>m.d.</a:t>
            </a:r>
          </a:p>
          <a:p>
            <a:r>
              <a:rPr lang="en-US" sz="1100" dirty="0" smtClean="0">
                <a:solidFill>
                  <a:schemeClr val="bg2">
                    <a:lumMod val="75000"/>
                  </a:schemeClr>
                </a:solidFill>
                <a:latin typeface="Concourse C4" pitchFamily="2" charset="0"/>
                <a:cs typeface="Arial" panose="020B0604020202020204" pitchFamily="34" charset="0"/>
              </a:rPr>
              <a:t>Medical society of Virginia</a:t>
            </a:r>
            <a:endParaRPr lang="en-US" sz="1100" dirty="0">
              <a:solidFill>
                <a:schemeClr val="bg2">
                  <a:lumMod val="75000"/>
                </a:schemeClr>
              </a:solidFill>
              <a:latin typeface="Concourse C4" pitchFamily="2" charset="0"/>
              <a:cs typeface="Arial" panose="020B0604020202020204" pitchFamily="34" charset="0"/>
            </a:endParaRPr>
          </a:p>
          <a:p>
            <a:r>
              <a:rPr lang="en-US" sz="1100" dirty="0" smtClean="0">
                <a:solidFill>
                  <a:schemeClr val="bg2">
                    <a:lumMod val="75000"/>
                  </a:schemeClr>
                </a:solidFill>
                <a:latin typeface="Concourse C4" pitchFamily="2" charset="0"/>
                <a:cs typeface="Arial" panose="020B0604020202020204" pitchFamily="34" charset="0"/>
              </a:rPr>
              <a:t>April 17</a:t>
            </a:r>
            <a:r>
              <a:rPr lang="en-US" sz="1100" kern="1200" dirty="0" smtClean="0">
                <a:solidFill>
                  <a:schemeClr val="bg2">
                    <a:lumMod val="75000"/>
                  </a:schemeClr>
                </a:solidFill>
                <a:latin typeface="Concourse C4" pitchFamily="2" charset="0"/>
                <a:cs typeface="Arial" panose="020B0604020202020204" pitchFamily="34" charset="0"/>
              </a:rPr>
              <a:t>, </a:t>
            </a:r>
            <a:r>
              <a:rPr lang="en-US" sz="1100" kern="1200" dirty="0">
                <a:solidFill>
                  <a:schemeClr val="bg2">
                    <a:lumMod val="75000"/>
                  </a:schemeClr>
                </a:solidFill>
                <a:latin typeface="Concourse C4" pitchFamily="2" charset="0"/>
                <a:cs typeface="Arial" panose="020B0604020202020204" pitchFamily="34" charset="0"/>
              </a:rPr>
              <a:t>2020</a:t>
            </a:r>
          </a:p>
        </p:txBody>
      </p:sp>
    </p:spTree>
    <p:extLst>
      <p:ext uri="{BB962C8B-B14F-4D97-AF65-F5344CB8AC3E}">
        <p14:creationId xmlns:p14="http://schemas.microsoft.com/office/powerpoint/2010/main" val="59397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Overview</a:t>
            </a:r>
            <a:endParaRPr lang="en-US" dirty="0"/>
          </a:p>
        </p:txBody>
      </p:sp>
      <p:sp>
        <p:nvSpPr>
          <p:cNvPr id="3" name="Content Placeholder 2"/>
          <p:cNvSpPr>
            <a:spLocks noGrp="1"/>
          </p:cNvSpPr>
          <p:nvPr>
            <p:ph idx="1"/>
          </p:nvPr>
        </p:nvSpPr>
        <p:spPr>
          <a:xfrm>
            <a:off x="628650" y="1445692"/>
            <a:ext cx="7886700" cy="2928613"/>
          </a:xfrm>
        </p:spPr>
        <p:txBody>
          <a:bodyPr/>
          <a:lstStyle/>
          <a:p>
            <a:pPr marL="407444" indent="-342900">
              <a:spcBef>
                <a:spcPts val="600"/>
              </a:spcBef>
              <a:buSzPts val="1400"/>
            </a:pPr>
            <a:endParaRPr lang="en-US" sz="2800" dirty="0" smtClean="0">
              <a:latin typeface="Arial" panose="020B0604020202020204" pitchFamily="34" charset="0"/>
              <a:cs typeface="Arial" panose="020B0604020202020204" pitchFamily="34" charset="0"/>
            </a:endParaRPr>
          </a:p>
          <a:p>
            <a:pPr marL="407444" indent="-342900">
              <a:spcBef>
                <a:spcPts val="600"/>
              </a:spcBef>
              <a:buSzPts val="1400"/>
            </a:pPr>
            <a:r>
              <a:rPr lang="en-US" sz="2800" dirty="0" smtClean="0">
                <a:latin typeface="Arial" panose="020B0604020202020204" pitchFamily="34" charset="0"/>
                <a:cs typeface="Arial" panose="020B0604020202020204" pitchFamily="34" charset="0"/>
              </a:rPr>
              <a:t>Order of Public Emergency Two</a:t>
            </a:r>
          </a:p>
          <a:p>
            <a:pPr marL="407444" indent="-342900">
              <a:spcBef>
                <a:spcPts val="600"/>
              </a:spcBef>
              <a:buSzPts val="1400"/>
            </a:pPr>
            <a:endParaRPr lang="en-US" sz="2800" dirty="0">
              <a:latin typeface="Arial" panose="020B0604020202020204" pitchFamily="34" charset="0"/>
              <a:cs typeface="Arial" panose="020B0604020202020204" pitchFamily="34" charset="0"/>
            </a:endParaRPr>
          </a:p>
          <a:p>
            <a:pPr marL="407444" indent="-342900">
              <a:spcBef>
                <a:spcPts val="600"/>
              </a:spcBef>
              <a:buSzPts val="1400"/>
            </a:pPr>
            <a:r>
              <a:rPr lang="en-US" sz="2800" dirty="0" smtClean="0">
                <a:latin typeface="Arial" panose="020B0604020202020204" pitchFamily="34" charset="0"/>
                <a:cs typeface="Arial" panose="020B0604020202020204" pitchFamily="34" charset="0"/>
              </a:rPr>
              <a:t>Essential Healthcare Services</a:t>
            </a:r>
          </a:p>
          <a:p>
            <a:pPr marL="407444" indent="-342900">
              <a:spcBef>
                <a:spcPts val="600"/>
              </a:spcBef>
              <a:buSzPts val="1400"/>
            </a:pPr>
            <a:endParaRPr lang="en-US" sz="2800" dirty="0">
              <a:latin typeface="Arial" panose="020B0604020202020204" pitchFamily="34" charset="0"/>
              <a:cs typeface="Arial" panose="020B0604020202020204" pitchFamily="34" charset="0"/>
            </a:endParaRPr>
          </a:p>
          <a:p>
            <a:pPr marL="407444" indent="-342900">
              <a:spcBef>
                <a:spcPts val="600"/>
              </a:spcBef>
              <a:buSzPts val="1400"/>
            </a:pPr>
            <a:r>
              <a:rPr lang="en-US" sz="2800" dirty="0" smtClean="0">
                <a:latin typeface="Arial" panose="020B0604020202020204" pitchFamily="34" charset="0"/>
                <a:cs typeface="Arial" panose="020B0604020202020204" pitchFamily="34" charset="0"/>
              </a:rPr>
              <a:t>Essential Healthcare Providers</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491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76" y="745888"/>
            <a:ext cx="7886700" cy="644236"/>
          </a:xfrm>
        </p:spPr>
        <p:txBody>
          <a:bodyPr>
            <a:normAutofit fontScale="90000"/>
          </a:bodyPr>
          <a:lstStyle/>
          <a:p>
            <a:r>
              <a:rPr lang="en-US" dirty="0" smtClean="0">
                <a:latin typeface="Arial" panose="020B0604020202020204" pitchFamily="34" charset="0"/>
                <a:cs typeface="Arial" panose="020B0604020202020204" pitchFamily="34" charset="0"/>
              </a:rPr>
              <a:t>Order of Public Emergency Two</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5763" y="1390124"/>
            <a:ext cx="7886700" cy="3455145"/>
          </a:xfrm>
        </p:spPr>
        <p:txBody>
          <a:bodyPr>
            <a:normAutofit fontScale="775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2600" dirty="0">
                <a:solidFill>
                  <a:srgbClr val="44546A"/>
                </a:solidFill>
              </a:rPr>
              <a:t>On March 17, the Governor and State Health Commissioner issued a public health emergency order </a:t>
            </a:r>
            <a:r>
              <a:rPr lang="en-US" sz="2600" dirty="0" smtClean="0">
                <a:solidFill>
                  <a:srgbClr val="44546A"/>
                </a:solidFill>
              </a:rPr>
              <a:t> prohibiting </a:t>
            </a:r>
            <a:r>
              <a:rPr lang="en-US" sz="2600" dirty="0"/>
              <a:t>l</a:t>
            </a:r>
            <a:r>
              <a:rPr lang="en-US" sz="2600" dirty="0" smtClean="0"/>
              <a:t>icensed </a:t>
            </a:r>
            <a:r>
              <a:rPr lang="en-US" sz="2600" dirty="0"/>
              <a:t>inpatient and outpatient surgical hospitals, free-standing endoscopy centers, physicians’ offices, and dental, orthodontic, and endodontic </a:t>
            </a:r>
            <a:r>
              <a:rPr lang="en-US" sz="2600" dirty="0" smtClean="0"/>
              <a:t>offices  from providing procedures </a:t>
            </a:r>
            <a:r>
              <a:rPr lang="en-US" sz="2600" dirty="0"/>
              <a:t>and surgeries that require personal protective equipment (PPE), which if delayed, are not anticipated to cause harm to the patient by negatively affecting the patient's health outcomes, or leading to disability or </a:t>
            </a:r>
            <a:r>
              <a:rPr lang="en-US" sz="2600" dirty="0" smtClean="0"/>
              <a:t>death</a:t>
            </a:r>
          </a:p>
          <a:p>
            <a:pPr lvl="1"/>
            <a:endParaRPr lang="en-US" sz="2300" dirty="0" smtClean="0"/>
          </a:p>
          <a:p>
            <a:pPr lvl="1"/>
            <a:r>
              <a:rPr lang="en-US" sz="2100" dirty="0"/>
              <a:t>Any procedure or surgery that if delayed or canceled would result in the patient's condition worsening is exempt. </a:t>
            </a:r>
            <a:endParaRPr lang="en-US" sz="2100" dirty="0" smtClean="0"/>
          </a:p>
          <a:p>
            <a:pPr lvl="1"/>
            <a:r>
              <a:rPr lang="en-US" sz="2100" dirty="0" smtClean="0"/>
              <a:t>Additionally</a:t>
            </a:r>
            <a:r>
              <a:rPr lang="en-US" sz="2100" dirty="0"/>
              <a:t>, surgeries and procedures exempt from this order include outpatient visits delivered in hospital-based clinics. </a:t>
            </a:r>
            <a:endParaRPr lang="en-US" sz="2100" dirty="0" smtClean="0"/>
          </a:p>
          <a:p>
            <a:pPr lvl="1"/>
            <a:r>
              <a:rPr lang="en-US" sz="2100" dirty="0" smtClean="0"/>
              <a:t>This </a:t>
            </a:r>
            <a:r>
              <a:rPr lang="en-US" sz="2100" dirty="0"/>
              <a:t>Order does not apply to the full suite of family planning services and procedures or to treatment for patients with emergency/urgent needs</a:t>
            </a:r>
            <a:r>
              <a:rPr lang="en-US" sz="2100" b="1" dirty="0"/>
              <a:t>. </a:t>
            </a:r>
            <a:endParaRPr lang="en-US" sz="2100" b="1" dirty="0" smtClean="0"/>
          </a:p>
          <a:p>
            <a:pPr lvl="1"/>
            <a:endParaRPr lang="en-US" dirty="0"/>
          </a:p>
          <a:p>
            <a:pPr marL="342900" lvl="1" indent="0">
              <a:buNone/>
            </a:pPr>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8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76" y="745888"/>
            <a:ext cx="7886700" cy="644236"/>
          </a:xfrm>
        </p:spPr>
        <p:txBody>
          <a:bodyPr>
            <a:normAutofit fontScale="90000"/>
          </a:bodyPr>
          <a:lstStyle/>
          <a:p>
            <a:r>
              <a:rPr lang="en-US" dirty="0" smtClean="0">
                <a:latin typeface="Arial" panose="020B0604020202020204" pitchFamily="34" charset="0"/>
                <a:cs typeface="Arial" panose="020B0604020202020204" pitchFamily="34" charset="0"/>
              </a:rPr>
              <a:t>Essential Healthcare Services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2389" y="1390124"/>
            <a:ext cx="7886700" cy="3265959"/>
          </a:xfrm>
        </p:spPr>
        <p:txBody>
          <a:bodyPr>
            <a:normAutofit fontScale="92500" lnSpcReduction="10000"/>
          </a:bodyPr>
          <a:lstStyle/>
          <a:p>
            <a:pPr marL="0" indent="0">
              <a:buNone/>
            </a:pPr>
            <a:endParaRPr lang="en-US" dirty="0">
              <a:latin typeface="Arial" panose="020B0604020202020204" pitchFamily="34" charset="0"/>
              <a:cs typeface="Arial" panose="020B0604020202020204" pitchFamily="34" charset="0"/>
            </a:endParaRPr>
          </a:p>
          <a:p>
            <a:r>
              <a:rPr lang="en-US" dirty="0" smtClean="0"/>
              <a:t>Ensure </a:t>
            </a:r>
            <a:r>
              <a:rPr lang="en-US" dirty="0"/>
              <a:t>continuity of care, though services may be provided in an altered fashion.   </a:t>
            </a:r>
            <a:endParaRPr lang="en-US" dirty="0" smtClean="0"/>
          </a:p>
          <a:p>
            <a:r>
              <a:rPr lang="en-US" dirty="0"/>
              <a:t>P</a:t>
            </a:r>
            <a:r>
              <a:rPr lang="en-US" dirty="0" smtClean="0"/>
              <a:t>rovided </a:t>
            </a:r>
            <a:r>
              <a:rPr lang="en-US" dirty="0"/>
              <a:t>in </a:t>
            </a:r>
            <a:r>
              <a:rPr lang="en-US" dirty="0" smtClean="0"/>
              <a:t>a way that takes into account </a:t>
            </a:r>
            <a:r>
              <a:rPr lang="en-US" dirty="0" err="1"/>
              <a:t>account</a:t>
            </a:r>
            <a:r>
              <a:rPr lang="en-US" dirty="0"/>
              <a:t> supplies of personal protective equipment (PPE), staffing, current and projected COVID-19 cases in the facility and surrounding area.  </a:t>
            </a:r>
            <a:r>
              <a:rPr lang="en-US" dirty="0" smtClean="0"/>
              <a:t>  </a:t>
            </a:r>
          </a:p>
          <a:p>
            <a:r>
              <a:rPr lang="en-US" dirty="0" smtClean="0"/>
              <a:t>Maximize </a:t>
            </a:r>
            <a:r>
              <a:rPr lang="en-US" dirty="0"/>
              <a:t>telehealth and other non-direct care and aim to keep individuals out of the physical health system if it is not necessary.</a:t>
            </a:r>
          </a:p>
          <a:p>
            <a:r>
              <a:rPr lang="en-US" dirty="0"/>
              <a:t>The Virginia Department of Health </a:t>
            </a:r>
            <a:r>
              <a:rPr lang="en-US" dirty="0" smtClean="0"/>
              <a:t>recommends healthcare </a:t>
            </a:r>
            <a:r>
              <a:rPr lang="en-US" dirty="0"/>
              <a:t>professionals </a:t>
            </a:r>
            <a:r>
              <a:rPr lang="en-US" dirty="0" smtClean="0"/>
              <a:t>use </a:t>
            </a:r>
            <a:r>
              <a:rPr lang="en-US" dirty="0"/>
              <a:t>their best clinical judgement </a:t>
            </a:r>
            <a:r>
              <a:rPr lang="en-US" dirty="0" smtClean="0"/>
              <a:t>reference </a:t>
            </a:r>
            <a:r>
              <a:rPr lang="en-US" dirty="0"/>
              <a:t>specialty society guidelines to delineate procedures and services that are essential.   </a:t>
            </a:r>
          </a:p>
          <a:p>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34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76" y="745888"/>
            <a:ext cx="7886700" cy="644236"/>
          </a:xfrm>
        </p:spPr>
        <p:txBody>
          <a:bodyPr>
            <a:normAutofit fontScale="90000"/>
          </a:bodyPr>
          <a:lstStyle/>
          <a:p>
            <a:r>
              <a:rPr lang="en-US" dirty="0" smtClean="0">
                <a:latin typeface="Arial" panose="020B0604020202020204" pitchFamily="34" charset="0"/>
                <a:cs typeface="Arial" panose="020B0604020202020204" pitchFamily="34" charset="0"/>
              </a:rPr>
              <a:t>Essential Healthcare Providers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2389" y="1390124"/>
            <a:ext cx="7886700" cy="3265959"/>
          </a:xfrm>
        </p:spPr>
        <p:txBody>
          <a:bodyPr>
            <a:normAutofit fontScale="92500" lnSpcReduction="10000"/>
          </a:bodyPr>
          <a:lstStyle/>
          <a:p>
            <a:pPr marL="0" indent="0">
              <a:buNone/>
            </a:pPr>
            <a:endParaRPr lang="en-US" dirty="0">
              <a:latin typeface="Arial" panose="020B0604020202020204" pitchFamily="34" charset="0"/>
              <a:cs typeface="Arial" panose="020B0604020202020204" pitchFamily="34" charset="0"/>
            </a:endParaRPr>
          </a:p>
          <a:p>
            <a:r>
              <a:rPr lang="en-US" dirty="0" smtClean="0"/>
              <a:t>Preventive care and wellness visits</a:t>
            </a:r>
          </a:p>
          <a:p>
            <a:r>
              <a:rPr lang="en-US" dirty="0" smtClean="0"/>
              <a:t>Urgent </a:t>
            </a:r>
            <a:r>
              <a:rPr lang="en-US" dirty="0"/>
              <a:t>and emergent care and aim to help patients avoid unnecessary hospitalizations or urgent care visits during the public health emergency.  </a:t>
            </a:r>
            <a:endParaRPr lang="en-US" dirty="0" smtClean="0"/>
          </a:p>
          <a:p>
            <a:r>
              <a:rPr lang="en-US" dirty="0"/>
              <a:t>W</a:t>
            </a:r>
            <a:r>
              <a:rPr lang="en-US" dirty="0" smtClean="0"/>
              <a:t>ork </a:t>
            </a:r>
            <a:r>
              <a:rPr lang="en-US" dirty="0"/>
              <a:t>in a variety of medical, public health, behavioral health, and related fields and facilities across the care continuum. </a:t>
            </a:r>
            <a:endParaRPr lang="en-US" dirty="0" smtClean="0"/>
          </a:p>
          <a:p>
            <a:r>
              <a:rPr lang="en-US" dirty="0" smtClean="0"/>
              <a:t>Cybersecurity </a:t>
            </a:r>
            <a:r>
              <a:rPr lang="en-US" dirty="0"/>
              <a:t>and Infrastructure Security Agency </a:t>
            </a:r>
            <a:r>
              <a:rPr lang="en-US" dirty="0" smtClean="0"/>
              <a:t>provides </a:t>
            </a:r>
            <a:r>
              <a:rPr lang="en-US" dirty="0"/>
              <a:t>guidance on essential critical infrastructure workforce during the COVID-19 response, including healthcare and public health, </a:t>
            </a:r>
            <a:r>
              <a:rPr lang="en-US" u="sng" dirty="0">
                <a:hlinkClick r:id="rId3"/>
              </a:rPr>
              <a:t>https://www.cisa.gov/sites/default/files/publications/CISA_Guidance_on_the_Essential_Critical_Infrastructure_Workforce_Version_2.0_Updated.pdf</a:t>
            </a:r>
            <a:r>
              <a:rPr lang="en-US" dirty="0"/>
              <a:t>.   </a:t>
            </a:r>
          </a:p>
          <a:p>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09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738" y="1333048"/>
            <a:ext cx="8544909" cy="2928613"/>
          </a:xfrm>
        </p:spPr>
        <p:txBody>
          <a:bodyPr/>
          <a:lstStyle/>
          <a:p>
            <a:pPr marL="85725" indent="0" algn="ctr">
              <a:lnSpc>
                <a:spcPct val="80000"/>
              </a:lnSpc>
              <a:spcBef>
                <a:spcPct val="0"/>
              </a:spcBef>
              <a:buNone/>
            </a:pPr>
            <a:r>
              <a:rPr lang="en-US" sz="4000" dirty="0" smtClean="0">
                <a:latin typeface="Equity Caps" pitchFamily="2" charset="0"/>
              </a:rPr>
              <a:t>Vanessa Walker Harris</a:t>
            </a:r>
            <a:r>
              <a:rPr lang="en-US" sz="4000" dirty="0" smtClean="0">
                <a:latin typeface="Equity Caps" pitchFamily="2" charset="0"/>
              </a:rPr>
              <a:t>, </a:t>
            </a:r>
            <a:r>
              <a:rPr lang="en-US" sz="4000" dirty="0">
                <a:latin typeface="Equity Caps" pitchFamily="2" charset="0"/>
              </a:rPr>
              <a:t>MD</a:t>
            </a:r>
            <a:endParaRPr lang="en-US" sz="4000" cap="all" spc="75" dirty="0">
              <a:solidFill>
                <a:schemeClr val="tx1">
                  <a:lumMod val="95000"/>
                  <a:lumOff val="5000"/>
                </a:schemeClr>
              </a:solidFill>
              <a:latin typeface="Arial" panose="020B0604020202020204" pitchFamily="34" charset="0"/>
              <a:cs typeface="Arial" panose="020B0604020202020204" pitchFamily="34" charset="0"/>
            </a:endParaRPr>
          </a:p>
          <a:p>
            <a:pPr marL="0" indent="0" algn="ctr">
              <a:buNone/>
            </a:pPr>
            <a:r>
              <a:rPr lang="en-US" sz="2400" b="1" dirty="0" smtClean="0">
                <a:latin typeface="Equity Text" panose="020B0604020202020204" charset="0"/>
                <a:cs typeface="Arial" panose="020B0604020202020204" pitchFamily="34" charset="0"/>
              </a:rPr>
              <a:t>Deputy Secretary </a:t>
            </a:r>
            <a:r>
              <a:rPr lang="en-US" sz="2400" b="1" dirty="0">
                <a:latin typeface="Equity Text" panose="020B0604020202020204" charset="0"/>
                <a:cs typeface="Arial" panose="020B0604020202020204" pitchFamily="34" charset="0"/>
              </a:rPr>
              <a:t>of Health and Human Resources</a:t>
            </a:r>
          </a:p>
          <a:p>
            <a:pPr marL="85725" indent="0" algn="ctr">
              <a:lnSpc>
                <a:spcPct val="80000"/>
              </a:lnSpc>
              <a:spcBef>
                <a:spcPct val="0"/>
              </a:spcBef>
              <a:buNone/>
            </a:pPr>
            <a:endParaRPr lang="en-US" sz="2000" cap="all" spc="75" dirty="0">
              <a:solidFill>
                <a:schemeClr val="tx1">
                  <a:lumMod val="95000"/>
                  <a:lumOff val="5000"/>
                </a:schemeClr>
              </a:solidFill>
              <a:latin typeface="Arial" panose="020B0604020202020204" pitchFamily="34" charset="0"/>
              <a:cs typeface="Arial" panose="020B0604020202020204" pitchFamily="34" charset="0"/>
            </a:endParaRPr>
          </a:p>
          <a:p>
            <a:pPr marL="85725" indent="0" algn="ctr">
              <a:lnSpc>
                <a:spcPct val="80000"/>
              </a:lnSpc>
              <a:spcBef>
                <a:spcPct val="0"/>
              </a:spcBef>
              <a:buNone/>
            </a:pPr>
            <a:r>
              <a:rPr lang="en-US" sz="2800" dirty="0">
                <a:latin typeface="Equity Text" panose="020B0604020202020204" charset="0"/>
                <a:cs typeface="Arial" panose="020B0604020202020204" pitchFamily="34" charset="0"/>
                <a:hlinkClick r:id="rId3"/>
              </a:rPr>
              <a:t>www.hhr.virginia.gov</a:t>
            </a:r>
            <a:endParaRPr lang="en-US" sz="2800" dirty="0">
              <a:latin typeface="Equity Text" panose="020B0604020202020204" charset="0"/>
              <a:cs typeface="Arial" panose="020B0604020202020204" pitchFamily="34" charset="0"/>
            </a:endParaRPr>
          </a:p>
          <a:p>
            <a:pPr marL="85725" indent="0" algn="ctr">
              <a:lnSpc>
                <a:spcPct val="80000"/>
              </a:lnSpc>
              <a:spcBef>
                <a:spcPct val="0"/>
              </a:spcBef>
              <a:buNone/>
            </a:pPr>
            <a:endParaRPr lang="en-US" sz="2000" dirty="0">
              <a:latin typeface="Arial" panose="020B0604020202020204" pitchFamily="34" charset="0"/>
              <a:cs typeface="Arial" panose="020B0604020202020204" pitchFamily="34" charset="0"/>
            </a:endParaRPr>
          </a:p>
          <a:p>
            <a:pPr marL="0" indent="0">
              <a:buNone/>
            </a:pPr>
            <a:r>
              <a:rPr lang="en-US" dirty="0" smtClean="0"/>
              <a:t>			vanessa.walker.harris@governor.virginia.gov</a:t>
            </a:r>
            <a:endParaRPr lang="en-US" dirty="0"/>
          </a:p>
        </p:txBody>
      </p:sp>
    </p:spTree>
    <p:extLst>
      <p:ext uri="{BB962C8B-B14F-4D97-AF65-F5344CB8AC3E}">
        <p14:creationId xmlns:p14="http://schemas.microsoft.com/office/powerpoint/2010/main" val="491180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GOv73_PP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27785</TotalTime>
  <Words>380</Words>
  <Application>Microsoft Office PowerPoint</Application>
  <PresentationFormat>On-screen Show (16:9)</PresentationFormat>
  <Paragraphs>45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Concourse C4</vt:lpstr>
      <vt:lpstr>Arial</vt:lpstr>
      <vt:lpstr>Equity Caps</vt:lpstr>
      <vt:lpstr>Equity Text</vt:lpstr>
      <vt:lpstr>GOv73_PPT Theme</vt:lpstr>
      <vt:lpstr>Essential healthcare services and providers</vt:lpstr>
      <vt:lpstr>Overview</vt:lpstr>
      <vt:lpstr>Order of Public Emergency Two </vt:lpstr>
      <vt:lpstr>Essential Healthcare Services </vt:lpstr>
      <vt:lpstr>Essential Healthcare Providers </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Practice to Policy</dc:title>
  <dc:creator>Manz, Jodi (GOV)</dc:creator>
  <cp:lastModifiedBy>VITA Program</cp:lastModifiedBy>
  <cp:revision>211</cp:revision>
  <cp:lastPrinted>2019-11-11T19:53:28Z</cp:lastPrinted>
  <dcterms:created xsi:type="dcterms:W3CDTF">2018-07-19T15:33:42Z</dcterms:created>
  <dcterms:modified xsi:type="dcterms:W3CDTF">2020-04-16T17:58:13Z</dcterms:modified>
</cp:coreProperties>
</file>